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6" r:id="rId2"/>
    <p:sldId id="472" r:id="rId3"/>
    <p:sldId id="439" r:id="rId4"/>
    <p:sldId id="460" r:id="rId5"/>
    <p:sldId id="461" r:id="rId6"/>
    <p:sldId id="440" r:id="rId7"/>
    <p:sldId id="441" r:id="rId8"/>
    <p:sldId id="462" r:id="rId9"/>
    <p:sldId id="442" r:id="rId10"/>
    <p:sldId id="443" r:id="rId11"/>
    <p:sldId id="445" r:id="rId12"/>
    <p:sldId id="444" r:id="rId13"/>
    <p:sldId id="463" r:id="rId14"/>
    <p:sldId id="446" r:id="rId15"/>
    <p:sldId id="464" r:id="rId16"/>
    <p:sldId id="454" r:id="rId17"/>
    <p:sldId id="455" r:id="rId18"/>
    <p:sldId id="465" r:id="rId19"/>
    <p:sldId id="447" r:id="rId20"/>
    <p:sldId id="448" r:id="rId21"/>
    <p:sldId id="449" r:id="rId22"/>
    <p:sldId id="450" r:id="rId23"/>
    <p:sldId id="451" r:id="rId24"/>
    <p:sldId id="469" r:id="rId25"/>
    <p:sldId id="452" r:id="rId26"/>
    <p:sldId id="466" r:id="rId27"/>
    <p:sldId id="337" r:id="rId28"/>
    <p:sldId id="338" r:id="rId29"/>
    <p:sldId id="341" r:id="rId30"/>
    <p:sldId id="342" r:id="rId31"/>
    <p:sldId id="339" r:id="rId32"/>
    <p:sldId id="340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470" r:id="rId47"/>
    <p:sldId id="471" r:id="rId48"/>
    <p:sldId id="256" r:id="rId49"/>
    <p:sldId id="257" r:id="rId50"/>
    <p:sldId id="258" r:id="rId51"/>
    <p:sldId id="358" r:id="rId52"/>
    <p:sldId id="360" r:id="rId53"/>
    <p:sldId id="36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9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1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1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3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91E6-DD4B-453F-8EB9-B179550A129D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7639-C760-4224-BB9A-E7BBB299B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863D67F-CB4F-4D97-B34F-C857A9DC87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650" y="2960688"/>
            <a:ext cx="86487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Spectrometry-based Proteomics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53CE2E7-05DA-4640-B12B-B911F59D69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3838" y="4160838"/>
            <a:ext cx="8696325" cy="1077912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 Gafken</a:t>
            </a:r>
          </a:p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Fred Hutch Proteomics Resource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821BEC98-AA9F-4964-9661-FDBC3AF0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6127750"/>
            <a:ext cx="20906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05/09/22 to 05/13/22</a:t>
            </a:r>
          </a:p>
        </p:txBody>
      </p:sp>
      <p:pic>
        <p:nvPicPr>
          <p:cNvPr id="2053" name="Picture 14" descr="https://centernet.fhcrc.org/CN/depts/branding/images/FredHutch_v_tag_4col_RGB_tm.png">
            <a:extLst>
              <a:ext uri="{FF2B5EF4-FFF2-40B4-BE49-F238E27FC236}">
                <a16:creationId xmlns:a16="http://schemas.microsoft.com/office/drawing/2014/main" id="{EA17EA52-EDA9-4260-8895-8473D063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854075"/>
            <a:ext cx="2381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E61D9089-AE3A-47A1-A414-2E4854E1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477838"/>
            <a:ext cx="6562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Types of Liquid Chromatography</a:t>
            </a:r>
          </a:p>
        </p:txBody>
      </p:sp>
      <p:grpSp>
        <p:nvGrpSpPr>
          <p:cNvPr id="16387" name="Group 3">
            <a:extLst>
              <a:ext uri="{FF2B5EF4-FFF2-40B4-BE49-F238E27FC236}">
                <a16:creationId xmlns:a16="http://schemas.microsoft.com/office/drawing/2014/main" id="{7C4A2F4C-7BE7-41BE-8783-119189483AF7}"/>
              </a:ext>
            </a:extLst>
          </p:cNvPr>
          <p:cNvGrpSpPr>
            <a:grpSpLocks/>
          </p:cNvGrpSpPr>
          <p:nvPr/>
        </p:nvGrpSpPr>
        <p:grpSpPr bwMode="auto">
          <a:xfrm>
            <a:off x="477838" y="1928813"/>
            <a:ext cx="8204200" cy="3076575"/>
            <a:chOff x="301" y="1215"/>
            <a:chExt cx="5168" cy="1938"/>
          </a:xfrm>
        </p:grpSpPr>
        <p:sp>
          <p:nvSpPr>
            <p:cNvPr id="16389" name="Text Box 4">
              <a:extLst>
                <a:ext uri="{FF2B5EF4-FFF2-40B4-BE49-F238E27FC236}">
                  <a16:creationId xmlns:a16="http://schemas.microsoft.com/office/drawing/2014/main" id="{D4797AD9-2738-457E-BEBA-AB8CAAC54B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9" y="1215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chemeClr val="bg1"/>
                  </a:solidFill>
                </a:rPr>
                <a:t>Type</a:t>
              </a:r>
            </a:p>
          </p:txBody>
        </p:sp>
        <p:sp>
          <p:nvSpPr>
            <p:cNvPr id="16390" name="Text Box 5">
              <a:extLst>
                <a:ext uri="{FF2B5EF4-FFF2-40B4-BE49-F238E27FC236}">
                  <a16:creationId xmlns:a16="http://schemas.microsoft.com/office/drawing/2014/main" id="{3225FBC5-78EB-48E8-831C-D77423FEAC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" y="1215"/>
              <a:ext cx="18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chemeClr val="bg1"/>
                  </a:solidFill>
                </a:rPr>
                <a:t>Mode of Separation</a:t>
              </a:r>
            </a:p>
          </p:txBody>
        </p:sp>
        <p:sp>
          <p:nvSpPr>
            <p:cNvPr id="16391" name="Text Box 6">
              <a:extLst>
                <a:ext uri="{FF2B5EF4-FFF2-40B4-BE49-F238E27FC236}">
                  <a16:creationId xmlns:a16="http://schemas.microsoft.com/office/drawing/2014/main" id="{2F74F691-566A-48F5-8950-69948DE7D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1590"/>
              <a:ext cx="24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Cation or anion exchange</a:t>
              </a:r>
            </a:p>
          </p:txBody>
        </p:sp>
        <p:sp>
          <p:nvSpPr>
            <p:cNvPr id="16392" name="Text Box 7">
              <a:extLst>
                <a:ext uri="{FF2B5EF4-FFF2-40B4-BE49-F238E27FC236}">
                  <a16:creationId xmlns:a16="http://schemas.microsoft.com/office/drawing/2014/main" id="{20754EDD-4F08-48BC-A51E-D5E71E3F13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" y="1590"/>
              <a:ext cx="13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+ or - Charge</a:t>
              </a:r>
            </a:p>
          </p:txBody>
        </p:sp>
        <p:sp>
          <p:nvSpPr>
            <p:cNvPr id="16393" name="Text Box 8">
              <a:extLst>
                <a:ext uri="{FF2B5EF4-FFF2-40B4-BE49-F238E27FC236}">
                  <a16:creationId xmlns:a16="http://schemas.microsoft.com/office/drawing/2014/main" id="{943CAF37-623F-42F8-AF60-FF587AAD2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" y="2015"/>
              <a:ext cx="14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Reverse phase</a:t>
              </a:r>
            </a:p>
          </p:txBody>
        </p:sp>
        <p:sp>
          <p:nvSpPr>
            <p:cNvPr id="16394" name="Text Box 9">
              <a:extLst>
                <a:ext uri="{FF2B5EF4-FFF2-40B4-BE49-F238E27FC236}">
                  <a16:creationId xmlns:a16="http://schemas.microsoft.com/office/drawing/2014/main" id="{01EE8675-6CC6-47E1-B229-7A96865DD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" y="2015"/>
              <a:ext cx="15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Hydrophobicity</a:t>
              </a:r>
            </a:p>
          </p:txBody>
        </p:sp>
        <p:sp>
          <p:nvSpPr>
            <p:cNvPr id="16395" name="Text Box 10">
              <a:extLst>
                <a:ext uri="{FF2B5EF4-FFF2-40B4-BE49-F238E27FC236}">
                  <a16:creationId xmlns:a16="http://schemas.microsoft.com/office/drawing/2014/main" id="{CEC5F9E5-F853-4715-8155-7AF37E5B0F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" y="2440"/>
              <a:ext cx="14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Size exclusion</a:t>
              </a:r>
            </a:p>
          </p:txBody>
        </p:sp>
        <p:sp>
          <p:nvSpPr>
            <p:cNvPr id="16396" name="Text Box 11">
              <a:extLst>
                <a:ext uri="{FF2B5EF4-FFF2-40B4-BE49-F238E27FC236}">
                  <a16:creationId xmlns:a16="http://schemas.microsoft.com/office/drawing/2014/main" id="{8E166AFC-3127-450C-BD8C-AF4B74D9F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" y="2440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Size</a:t>
              </a:r>
            </a:p>
          </p:txBody>
        </p:sp>
        <p:sp>
          <p:nvSpPr>
            <p:cNvPr id="16397" name="Text Box 12">
              <a:extLst>
                <a:ext uri="{FF2B5EF4-FFF2-40B4-BE49-F238E27FC236}">
                  <a16:creationId xmlns:a16="http://schemas.microsoft.com/office/drawing/2014/main" id="{FBEDA9A0-3C6A-4316-ADC9-8F65E79707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2865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Affinity</a:t>
              </a:r>
            </a:p>
          </p:txBody>
        </p:sp>
        <p:sp>
          <p:nvSpPr>
            <p:cNvPr id="16398" name="Text Box 13">
              <a:extLst>
                <a:ext uri="{FF2B5EF4-FFF2-40B4-BE49-F238E27FC236}">
                  <a16:creationId xmlns:a16="http://schemas.microsoft.com/office/drawing/2014/main" id="{AAD9DE7C-9A2D-4FFE-842B-CF3EA7AD6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5" y="2865"/>
              <a:ext cx="25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Specific functional groups</a:t>
              </a:r>
            </a:p>
          </p:txBody>
        </p:sp>
      </p:grpSp>
      <p:sp>
        <p:nvSpPr>
          <p:cNvPr id="16388" name="Line 14">
            <a:extLst>
              <a:ext uri="{FF2B5EF4-FFF2-40B4-BE49-F238E27FC236}">
                <a16:creationId xmlns:a16="http://schemas.microsoft.com/office/drawing/2014/main" id="{3EAFAA94-E0A9-4F23-B51A-F8D9E9E673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A59D868A-1F53-4BDE-A9F9-4ED78124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477838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Protein Fractionation in Solution</a:t>
            </a:r>
          </a:p>
        </p:txBody>
      </p:sp>
      <p:sp>
        <p:nvSpPr>
          <p:cNvPr id="17411" name="Line 3">
            <a:extLst>
              <a:ext uri="{FF2B5EF4-FFF2-40B4-BE49-F238E27FC236}">
                <a16:creationId xmlns:a16="http://schemas.microsoft.com/office/drawing/2014/main" id="{0715D8F0-3A2B-4159-A312-A282514A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C4BDA762-0A5F-4B80-89E3-655BB73E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516063"/>
            <a:ext cx="398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You might want to know…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49939785-E633-486E-AF57-0862B1934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993900"/>
            <a:ext cx="86042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chemeClr val="bg1"/>
                </a:solidFill>
              </a:rPr>
              <a:t>In Solution: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More sensitive than gels? (peptide recovery less of an issue?)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Contaminants are more of a problem, especially detergents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pH must match digestion conditions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Volume must be controlled (&lt; 500 </a:t>
            </a:r>
            <a:r>
              <a:rPr lang="en-US" altLang="en-US" sz="2000" b="1" dirty="0" err="1">
                <a:solidFill>
                  <a:schemeClr val="bg1"/>
                </a:solidFill>
              </a:rPr>
              <a:t>uL</a:t>
            </a:r>
            <a:r>
              <a:rPr lang="en-US" altLang="en-US" sz="2000" b="1" dirty="0">
                <a:solidFill>
                  <a:schemeClr val="bg1"/>
                </a:solidFill>
              </a:rPr>
              <a:t>); protein ppt (TCA, acetone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	might be useful)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Multiple proteins present aren’t a problem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 dirty="0">
                <a:solidFill>
                  <a:schemeClr val="bg1"/>
                </a:solidFill>
              </a:rPr>
              <a:t> Protein fractionation is frequently skipped, and complex mixtures can be simplified by peptide fractionation methods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BF070075-02D6-455E-9D09-EF25EAC72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77838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Protease Digestion</a:t>
            </a:r>
          </a:p>
        </p:txBody>
      </p:sp>
      <p:sp>
        <p:nvSpPr>
          <p:cNvPr id="18435" name="Text Box 37">
            <a:extLst>
              <a:ext uri="{FF2B5EF4-FFF2-40B4-BE49-F238E27FC236}">
                <a16:creationId xmlns:a16="http://schemas.microsoft.com/office/drawing/2014/main" id="{FF83D7B8-9A07-4538-8791-CBCE58BE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6119813"/>
            <a:ext cx="12001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HPLC fraction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IP elution</a:t>
            </a:r>
          </a:p>
        </p:txBody>
      </p:sp>
      <p:grpSp>
        <p:nvGrpSpPr>
          <p:cNvPr id="18436" name="Group 3">
            <a:extLst>
              <a:ext uri="{FF2B5EF4-FFF2-40B4-BE49-F238E27FC236}">
                <a16:creationId xmlns:a16="http://schemas.microsoft.com/office/drawing/2014/main" id="{210249A9-9063-4EE7-8A04-30C755FB8EC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887913"/>
            <a:ext cx="5292725" cy="1420812"/>
            <a:chOff x="250825" y="4887913"/>
            <a:chExt cx="5292725" cy="1420812"/>
          </a:xfrm>
        </p:grpSpPr>
        <p:sp>
          <p:nvSpPr>
            <p:cNvPr id="18498" name="Text Box 33">
              <a:extLst>
                <a:ext uri="{FF2B5EF4-FFF2-40B4-BE49-F238E27FC236}">
                  <a16:creationId xmlns:a16="http://schemas.microsoft.com/office/drawing/2014/main" id="{F87BD261-6AC9-423E-97C9-C72451C3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4887913"/>
              <a:ext cx="28368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u="sng">
                  <a:solidFill>
                    <a:schemeClr val="bg1"/>
                  </a:solidFill>
                </a:rPr>
                <a:t>Solution digestion</a:t>
              </a:r>
            </a:p>
          </p:txBody>
        </p:sp>
        <p:grpSp>
          <p:nvGrpSpPr>
            <p:cNvPr id="18499" name="Group 34">
              <a:extLst>
                <a:ext uri="{FF2B5EF4-FFF2-40B4-BE49-F238E27FC236}">
                  <a16:creationId xmlns:a16="http://schemas.microsoft.com/office/drawing/2014/main" id="{16E19FA0-C008-45DF-8FCC-9CE5FEE1B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5875" y="5534025"/>
              <a:ext cx="323850" cy="609600"/>
              <a:chOff x="1140" y="3210"/>
              <a:chExt cx="204" cy="384"/>
            </a:xfrm>
          </p:grpSpPr>
          <p:sp>
            <p:nvSpPr>
              <p:cNvPr id="18507" name="AutoShape 35">
                <a:extLst>
                  <a:ext uri="{FF2B5EF4-FFF2-40B4-BE49-F238E27FC236}">
                    <a16:creationId xmlns:a16="http://schemas.microsoft.com/office/drawing/2014/main" id="{D5557A67-7B00-46BF-8A83-3C9FE68E5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050" y="3300"/>
                <a:ext cx="384" cy="204"/>
              </a:xfrm>
              <a:prstGeom prst="flowChartDelay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08" name="AutoShape 36">
                <a:extLst>
                  <a:ext uri="{FF2B5EF4-FFF2-40B4-BE49-F238E27FC236}">
                    <a16:creationId xmlns:a16="http://schemas.microsoft.com/office/drawing/2014/main" id="{C7F2066E-5821-42FA-BF40-F3B92B5AD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113" y="3357"/>
                <a:ext cx="264" cy="186"/>
              </a:xfrm>
              <a:prstGeom prst="flowChartDelay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500" name="Line 38">
              <a:extLst>
                <a:ext uri="{FF2B5EF4-FFF2-40B4-BE49-F238E27FC236}">
                  <a16:creationId xmlns:a16="http://schemas.microsoft.com/office/drawing/2014/main" id="{B8DF291C-74FD-4789-8CCD-7539038AE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9750" y="5762625"/>
              <a:ext cx="32099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Text Box 39">
              <a:extLst>
                <a:ext uri="{FF2B5EF4-FFF2-40B4-BE49-F238E27FC236}">
                  <a16:creationId xmlns:a16="http://schemas.microsoft.com/office/drawing/2014/main" id="{03591A1F-C685-462A-8638-B048844623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400" y="5519738"/>
              <a:ext cx="10747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1. Adjust pH</a:t>
              </a:r>
            </a:p>
          </p:txBody>
        </p:sp>
        <p:sp>
          <p:nvSpPr>
            <p:cNvPr id="18502" name="Text Box 40">
              <a:extLst>
                <a:ext uri="{FF2B5EF4-FFF2-40B4-BE49-F238E27FC236}">
                  <a16:creationId xmlns:a16="http://schemas.microsoft.com/office/drawing/2014/main" id="{E9B32808-3358-4C4B-B82B-1A8755320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400" y="5795963"/>
              <a:ext cx="189706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2. Reduce and Alkylate </a:t>
              </a:r>
            </a:p>
          </p:txBody>
        </p:sp>
        <p:sp>
          <p:nvSpPr>
            <p:cNvPr id="18503" name="Text Box 41">
              <a:extLst>
                <a:ext uri="{FF2B5EF4-FFF2-40B4-BE49-F238E27FC236}">
                  <a16:creationId xmlns:a16="http://schemas.microsoft.com/office/drawing/2014/main" id="{9BF1B46C-7753-42F9-905D-673BDE39A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3400" y="6034088"/>
              <a:ext cx="10922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3.  Digestion</a:t>
              </a:r>
            </a:p>
          </p:txBody>
        </p:sp>
        <p:grpSp>
          <p:nvGrpSpPr>
            <p:cNvPr id="18504" name="Group 43">
              <a:extLst>
                <a:ext uri="{FF2B5EF4-FFF2-40B4-BE49-F238E27FC236}">
                  <a16:creationId xmlns:a16="http://schemas.microsoft.com/office/drawing/2014/main" id="{28E387DE-5FBC-428E-8051-5CD68890D1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700" y="5534025"/>
              <a:ext cx="323850" cy="609600"/>
              <a:chOff x="3936" y="1722"/>
              <a:chExt cx="204" cy="384"/>
            </a:xfrm>
          </p:grpSpPr>
          <p:sp>
            <p:nvSpPr>
              <p:cNvPr id="18505" name="AutoShape 44">
                <a:extLst>
                  <a:ext uri="{FF2B5EF4-FFF2-40B4-BE49-F238E27FC236}">
                    <a16:creationId xmlns:a16="http://schemas.microsoft.com/office/drawing/2014/main" id="{66F15ECE-868F-45CB-A734-94C7200E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6" y="1812"/>
                <a:ext cx="384" cy="204"/>
              </a:xfrm>
              <a:prstGeom prst="flowChartDelay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06" name="AutoShape 45">
                <a:extLst>
                  <a:ext uri="{FF2B5EF4-FFF2-40B4-BE49-F238E27FC236}">
                    <a16:creationId xmlns:a16="http://schemas.microsoft.com/office/drawing/2014/main" id="{90929330-ABD0-401C-8B86-189A029E6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7" y="2019"/>
                <a:ext cx="48" cy="114"/>
              </a:xfrm>
              <a:prstGeom prst="flowChartDelay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8437" name="Line 3">
            <a:extLst>
              <a:ext uri="{FF2B5EF4-FFF2-40B4-BE49-F238E27FC236}">
                <a16:creationId xmlns:a16="http://schemas.microsoft.com/office/drawing/2014/main" id="{AC18F511-6E84-4A27-BB0A-C009ED84F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7AF46919-8723-4570-9933-ABADD9B1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128713"/>
            <a:ext cx="3087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</a:rPr>
              <a:t>Gel slice digestion </a:t>
            </a:r>
          </a:p>
        </p:txBody>
      </p:sp>
      <p:grpSp>
        <p:nvGrpSpPr>
          <p:cNvPr id="18439" name="Group 1">
            <a:extLst>
              <a:ext uri="{FF2B5EF4-FFF2-40B4-BE49-F238E27FC236}">
                <a16:creationId xmlns:a16="http://schemas.microsoft.com/office/drawing/2014/main" id="{416931FE-EFDC-4125-A40C-1E02220DFE57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1525588"/>
            <a:ext cx="6081712" cy="2317750"/>
            <a:chOff x="522377" y="1526291"/>
            <a:chExt cx="6081286" cy="2317824"/>
          </a:xfrm>
        </p:grpSpPr>
        <p:grpSp>
          <p:nvGrpSpPr>
            <p:cNvPr id="18469" name="Group 4">
              <a:extLst>
                <a:ext uri="{FF2B5EF4-FFF2-40B4-BE49-F238E27FC236}">
                  <a16:creationId xmlns:a16="http://schemas.microsoft.com/office/drawing/2014/main" id="{7023ACD8-2D14-4565-89DF-3ED94E6CD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100" y="1685926"/>
              <a:ext cx="465138" cy="1485899"/>
              <a:chOff x="2998" y="3072"/>
              <a:chExt cx="293" cy="936"/>
            </a:xfrm>
          </p:grpSpPr>
          <p:grpSp>
            <p:nvGrpSpPr>
              <p:cNvPr id="18492" name="Group 5">
                <a:extLst>
                  <a:ext uri="{FF2B5EF4-FFF2-40B4-BE49-F238E27FC236}">
                    <a16:creationId xmlns:a16="http://schemas.microsoft.com/office/drawing/2014/main" id="{0F169EB4-C65F-4A65-91DC-D16B613F55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8" y="3072"/>
                <a:ext cx="293" cy="936"/>
                <a:chOff x="494" y="3160"/>
                <a:chExt cx="293" cy="936"/>
              </a:xfrm>
            </p:grpSpPr>
            <p:sp>
              <p:nvSpPr>
                <p:cNvPr id="18496" name="Rectangle 6">
                  <a:extLst>
                    <a:ext uri="{FF2B5EF4-FFF2-40B4-BE49-F238E27FC236}">
                      <a16:creationId xmlns:a16="http://schemas.microsoft.com/office/drawing/2014/main" id="{B38C36C9-BFBC-438E-86A1-2A8063B16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" y="3163"/>
                  <a:ext cx="292" cy="93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7" name="Rectangle 7">
                  <a:extLst>
                    <a:ext uri="{FF2B5EF4-FFF2-40B4-BE49-F238E27FC236}">
                      <a16:creationId xmlns:a16="http://schemas.microsoft.com/office/drawing/2014/main" id="{4E88867D-A14C-46EB-AFE4-8B97416A36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" y="3160"/>
                  <a:ext cx="292" cy="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8493" name="Oval 8">
                <a:extLst>
                  <a:ext uri="{FF2B5EF4-FFF2-40B4-BE49-F238E27FC236}">
                    <a16:creationId xmlns:a16="http://schemas.microsoft.com/office/drawing/2014/main" id="{5101A29D-5D06-452B-87F6-87E9F78C0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240"/>
                <a:ext cx="132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94" name="Oval 9">
                <a:extLst>
                  <a:ext uri="{FF2B5EF4-FFF2-40B4-BE49-F238E27FC236}">
                    <a16:creationId xmlns:a16="http://schemas.microsoft.com/office/drawing/2014/main" id="{F2826799-91D6-4634-BACD-71ED617A7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480"/>
                <a:ext cx="132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95" name="Oval 10">
                <a:extLst>
                  <a:ext uri="{FF2B5EF4-FFF2-40B4-BE49-F238E27FC236}">
                    <a16:creationId xmlns:a16="http://schemas.microsoft.com/office/drawing/2014/main" id="{F8802679-6CB7-4B0C-8F9B-6CC04B5B3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3860"/>
                <a:ext cx="132" cy="56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70" name="Rectangle 13">
              <a:extLst>
                <a:ext uri="{FF2B5EF4-FFF2-40B4-BE49-F238E27FC236}">
                  <a16:creationId xmlns:a16="http://schemas.microsoft.com/office/drawing/2014/main" id="{56E9C520-5982-4393-90A5-19A1FB9ED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650" y="2289175"/>
              <a:ext cx="266700" cy="161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71" name="Group 14">
              <a:extLst>
                <a:ext uri="{FF2B5EF4-FFF2-40B4-BE49-F238E27FC236}">
                  <a16:creationId xmlns:a16="http://schemas.microsoft.com/office/drawing/2014/main" id="{14C4A16E-A6EB-47ED-ACC2-87ADBE0F4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975" y="2108201"/>
              <a:ext cx="323850" cy="609600"/>
              <a:chOff x="1626" y="1764"/>
              <a:chExt cx="204" cy="384"/>
            </a:xfrm>
          </p:grpSpPr>
          <p:grpSp>
            <p:nvGrpSpPr>
              <p:cNvPr id="18488" name="Group 15">
                <a:extLst>
                  <a:ext uri="{FF2B5EF4-FFF2-40B4-BE49-F238E27FC236}">
                    <a16:creationId xmlns:a16="http://schemas.microsoft.com/office/drawing/2014/main" id="{A8380B1D-55D0-44D4-BAC2-EC8B4531CC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634" y="1951"/>
                <a:ext cx="190" cy="105"/>
                <a:chOff x="434" y="2575"/>
                <a:chExt cx="190" cy="105"/>
              </a:xfrm>
            </p:grpSpPr>
            <p:sp>
              <p:nvSpPr>
                <p:cNvPr id="18490" name="Rectangle 16">
                  <a:extLst>
                    <a:ext uri="{FF2B5EF4-FFF2-40B4-BE49-F238E27FC236}">
                      <a16:creationId xmlns:a16="http://schemas.microsoft.com/office/drawing/2014/main" id="{11F74CFC-A24A-4360-87FD-CFE5238AD8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" y="2575"/>
                  <a:ext cx="190" cy="10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8491" name="Oval 17">
                  <a:extLst>
                    <a:ext uri="{FF2B5EF4-FFF2-40B4-BE49-F238E27FC236}">
                      <a16:creationId xmlns:a16="http://schemas.microsoft.com/office/drawing/2014/main" id="{B28EDD0E-2521-4009-9CD1-86F5E3166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" y="2602"/>
                  <a:ext cx="132" cy="5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8489" name="AutoShape 18">
                <a:extLst>
                  <a:ext uri="{FF2B5EF4-FFF2-40B4-BE49-F238E27FC236}">
                    <a16:creationId xmlns:a16="http://schemas.microsoft.com/office/drawing/2014/main" id="{8DBB72CB-2D22-4202-B405-A96A200C9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1536" y="1854"/>
                <a:ext cx="384" cy="204"/>
              </a:xfrm>
              <a:prstGeom prst="flowChartDelay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72" name="Line 19">
              <a:extLst>
                <a:ext uri="{FF2B5EF4-FFF2-40B4-BE49-F238E27FC236}">
                  <a16:creationId xmlns:a16="http://schemas.microsoft.com/office/drawing/2014/main" id="{DC4D0B63-F782-4ED0-94F8-C1FA48351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2374900"/>
              <a:ext cx="164782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Text Box 20">
              <a:extLst>
                <a:ext uri="{FF2B5EF4-FFF2-40B4-BE49-F238E27FC236}">
                  <a16:creationId xmlns:a16="http://schemas.microsoft.com/office/drawing/2014/main" id="{A76136FC-EB01-4A8A-8E22-4452DAEDA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800" y="2084389"/>
              <a:ext cx="14906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Cut band from gel</a:t>
              </a:r>
            </a:p>
          </p:txBody>
        </p:sp>
        <p:sp>
          <p:nvSpPr>
            <p:cNvPr id="18474" name="Line 21">
              <a:extLst>
                <a:ext uri="{FF2B5EF4-FFF2-40B4-BE49-F238E27FC236}">
                  <a16:creationId xmlns:a16="http://schemas.microsoft.com/office/drawing/2014/main" id="{21440332-F2DD-4D4C-A029-68356D919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957" y="2322846"/>
              <a:ext cx="2509196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22">
              <a:extLst>
                <a:ext uri="{FF2B5EF4-FFF2-40B4-BE49-F238E27FC236}">
                  <a16:creationId xmlns:a16="http://schemas.microsoft.com/office/drawing/2014/main" id="{A4A73B66-A667-4D10-94E7-6895F85DB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57" y="1841196"/>
              <a:ext cx="7604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1. Wash</a:t>
              </a:r>
            </a:p>
          </p:txBody>
        </p:sp>
        <p:sp>
          <p:nvSpPr>
            <p:cNvPr id="18476" name="Text Box 23">
              <a:extLst>
                <a:ext uri="{FF2B5EF4-FFF2-40B4-BE49-F238E27FC236}">
                  <a16:creationId xmlns:a16="http://schemas.microsoft.com/office/drawing/2014/main" id="{9F4D9C01-8242-4E20-9EC2-CEFBD4020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57" y="2043473"/>
              <a:ext cx="20168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2. Reduction &amp; alkylation</a:t>
              </a:r>
            </a:p>
          </p:txBody>
        </p:sp>
        <p:sp>
          <p:nvSpPr>
            <p:cNvPr id="18477" name="Text Box 24">
              <a:extLst>
                <a:ext uri="{FF2B5EF4-FFF2-40B4-BE49-F238E27FC236}">
                  <a16:creationId xmlns:a16="http://schemas.microsoft.com/office/drawing/2014/main" id="{D168EB6D-FC78-4048-A5B8-56D2AD95F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57" y="2332930"/>
              <a:ext cx="14975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3. In-gel digestion</a:t>
              </a:r>
            </a:p>
          </p:txBody>
        </p:sp>
        <p:sp>
          <p:nvSpPr>
            <p:cNvPr id="18478" name="Text Box 25">
              <a:extLst>
                <a:ext uri="{FF2B5EF4-FFF2-40B4-BE49-F238E27FC236}">
                  <a16:creationId xmlns:a16="http://schemas.microsoft.com/office/drawing/2014/main" id="{E2FF9B30-69DC-4CF1-9E6B-81A5260D89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57" y="2573749"/>
              <a:ext cx="14526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4. Elute peptides </a:t>
              </a:r>
            </a:p>
          </p:txBody>
        </p:sp>
        <p:grpSp>
          <p:nvGrpSpPr>
            <p:cNvPr id="18479" name="Group 26">
              <a:extLst>
                <a:ext uri="{FF2B5EF4-FFF2-40B4-BE49-F238E27FC236}">
                  <a16:creationId xmlns:a16="http://schemas.microsoft.com/office/drawing/2014/main" id="{D65CC8DF-01E6-4980-83CB-C2DC35F733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9813" y="2098676"/>
              <a:ext cx="323850" cy="609600"/>
              <a:chOff x="3936" y="1722"/>
              <a:chExt cx="204" cy="384"/>
            </a:xfrm>
          </p:grpSpPr>
          <p:sp>
            <p:nvSpPr>
              <p:cNvPr id="18486" name="AutoShape 27">
                <a:extLst>
                  <a:ext uri="{FF2B5EF4-FFF2-40B4-BE49-F238E27FC236}">
                    <a16:creationId xmlns:a16="http://schemas.microsoft.com/office/drawing/2014/main" id="{E3772D6F-3A34-4E14-9110-5F1DDFC42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6" y="1812"/>
                <a:ext cx="384" cy="204"/>
              </a:xfrm>
              <a:prstGeom prst="flowChartDelay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87" name="AutoShape 28">
                <a:extLst>
                  <a:ext uri="{FF2B5EF4-FFF2-40B4-BE49-F238E27FC236}">
                    <a16:creationId xmlns:a16="http://schemas.microsoft.com/office/drawing/2014/main" id="{18DC522E-6B5D-48D0-8C65-62DEECC47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7" y="2019"/>
                <a:ext cx="48" cy="114"/>
              </a:xfrm>
              <a:prstGeom prst="flowChartDelay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80" name="Text Box 31">
              <a:extLst>
                <a:ext uri="{FF2B5EF4-FFF2-40B4-BE49-F238E27FC236}">
                  <a16:creationId xmlns:a16="http://schemas.microsoft.com/office/drawing/2014/main" id="{69563B81-7F9E-455D-B097-FFCCCEECC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925" y="2417763"/>
              <a:ext cx="911225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(1D or 2D)</a:t>
              </a:r>
            </a:p>
          </p:txBody>
        </p:sp>
        <p:sp>
          <p:nvSpPr>
            <p:cNvPr id="18481" name="TextBox 2">
              <a:extLst>
                <a:ext uri="{FF2B5EF4-FFF2-40B4-BE49-F238E27FC236}">
                  <a16:creationId xmlns:a16="http://schemas.microsoft.com/office/drawing/2014/main" id="{10B219A5-56A2-4C21-B7CA-CDB77925D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77" y="152629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1. </a:t>
              </a:r>
            </a:p>
          </p:txBody>
        </p:sp>
        <p:sp>
          <p:nvSpPr>
            <p:cNvPr id="18482" name="Oval 9">
              <a:extLst>
                <a:ext uri="{FF2B5EF4-FFF2-40B4-BE49-F238E27FC236}">
                  <a16:creationId xmlns:a16="http://schemas.microsoft.com/office/drawing/2014/main" id="{3B623C7F-CAD5-4657-B8F2-0716B3181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492" y="3628810"/>
              <a:ext cx="209553" cy="8891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Rectangle 13">
              <a:extLst>
                <a:ext uri="{FF2B5EF4-FFF2-40B4-BE49-F238E27FC236}">
                  <a16:creationId xmlns:a16="http://schemas.microsoft.com/office/drawing/2014/main" id="{D6EF0FCD-AD32-49CA-AECB-68F4E1A58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567" y="3584353"/>
              <a:ext cx="266703" cy="1619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Text Box 25">
              <a:extLst>
                <a:ext uri="{FF2B5EF4-FFF2-40B4-BE49-F238E27FC236}">
                  <a16:creationId xmlns:a16="http://schemas.microsoft.com/office/drawing/2014/main" id="{490D6E64-E7D5-4095-8CDC-2386DF4D3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957" y="2814570"/>
              <a:ext cx="20858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5. Reduce elution volume </a:t>
              </a:r>
            </a:p>
          </p:txBody>
        </p:sp>
        <p:sp>
          <p:nvSpPr>
            <p:cNvPr id="18485" name="Text Box 22">
              <a:extLst>
                <a:ext uri="{FF2B5EF4-FFF2-40B4-BE49-F238E27FC236}">
                  <a16:creationId xmlns:a16="http://schemas.microsoft.com/office/drawing/2014/main" id="{A83BEEB8-B626-4BB8-BA7A-BC855BAF4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14" y="3569478"/>
              <a:ext cx="76041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1. Wash</a:t>
              </a:r>
            </a:p>
          </p:txBody>
        </p:sp>
      </p:grpSp>
      <p:grpSp>
        <p:nvGrpSpPr>
          <p:cNvPr id="18440" name="Group 5">
            <a:extLst>
              <a:ext uri="{FF2B5EF4-FFF2-40B4-BE49-F238E27FC236}">
                <a16:creationId xmlns:a16="http://schemas.microsoft.com/office/drawing/2014/main" id="{6293BFC1-DB98-42A6-89AF-C6F6DE03DB00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3268663"/>
            <a:ext cx="6081712" cy="1598612"/>
            <a:chOff x="522288" y="3268663"/>
            <a:chExt cx="6081352" cy="1598612"/>
          </a:xfrm>
        </p:grpSpPr>
        <p:grpSp>
          <p:nvGrpSpPr>
            <p:cNvPr id="18447" name="Group 5">
              <a:extLst>
                <a:ext uri="{FF2B5EF4-FFF2-40B4-BE49-F238E27FC236}">
                  <a16:creationId xmlns:a16="http://schemas.microsoft.com/office/drawing/2014/main" id="{971B888A-7FB4-4CAC-837F-8E57FA952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7016" y="3381117"/>
              <a:ext cx="465144" cy="1486158"/>
              <a:chOff x="494" y="3160"/>
              <a:chExt cx="293" cy="936"/>
            </a:xfrm>
          </p:grpSpPr>
          <p:sp>
            <p:nvSpPr>
              <p:cNvPr id="18467" name="Rectangle 6">
                <a:extLst>
                  <a:ext uri="{FF2B5EF4-FFF2-40B4-BE49-F238E27FC236}">
                    <a16:creationId xmlns:a16="http://schemas.microsoft.com/office/drawing/2014/main" id="{73E02422-D2F2-43FF-AA2D-C595BE408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3163"/>
                <a:ext cx="292" cy="9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Rectangle 7">
                <a:extLst>
                  <a:ext uri="{FF2B5EF4-FFF2-40B4-BE49-F238E27FC236}">
                    <a16:creationId xmlns:a16="http://schemas.microsoft.com/office/drawing/2014/main" id="{32B79D30-2F41-4544-9D54-FCE51FE9C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" y="3160"/>
                <a:ext cx="292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448" name="Group 15">
              <a:extLst>
                <a:ext uri="{FF2B5EF4-FFF2-40B4-BE49-F238E27FC236}">
                  <a16:creationId xmlns:a16="http://schemas.microsoft.com/office/drawing/2014/main" id="{CCAA76D6-3DBE-499A-8C87-7522FAB6E0D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241595" y="4100394"/>
              <a:ext cx="301677" cy="166690"/>
              <a:chOff x="434" y="2575"/>
              <a:chExt cx="190" cy="105"/>
            </a:xfrm>
          </p:grpSpPr>
          <p:sp>
            <p:nvSpPr>
              <p:cNvPr id="18465" name="Rectangle 16">
                <a:extLst>
                  <a:ext uri="{FF2B5EF4-FFF2-40B4-BE49-F238E27FC236}">
                    <a16:creationId xmlns:a16="http://schemas.microsoft.com/office/drawing/2014/main" id="{5780CAF4-0FB7-4C77-8751-46CABD42C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" y="2575"/>
                <a:ext cx="190" cy="1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17">
                <a:extLst>
                  <a:ext uri="{FF2B5EF4-FFF2-40B4-BE49-F238E27FC236}">
                    <a16:creationId xmlns:a16="http://schemas.microsoft.com/office/drawing/2014/main" id="{D7363672-A8F4-41E2-87F9-D81292868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" y="2602"/>
                <a:ext cx="132" cy="5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49" name="AutoShape 18">
              <a:extLst>
                <a:ext uri="{FF2B5EF4-FFF2-40B4-BE49-F238E27FC236}">
                  <a16:creationId xmlns:a16="http://schemas.microsoft.com/office/drawing/2014/main" id="{9C2F99DA-EE02-435A-9228-10A54E4A7C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85993" y="3946392"/>
              <a:ext cx="609706" cy="323854"/>
            </a:xfrm>
            <a:prstGeom prst="flowChartDelay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Line 19">
              <a:extLst>
                <a:ext uri="{FF2B5EF4-FFF2-40B4-BE49-F238E27FC236}">
                  <a16:creationId xmlns:a16="http://schemas.microsoft.com/office/drawing/2014/main" id="{43E35EC9-5355-41A5-BF87-A7DF3F6A0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3923" y="4070212"/>
              <a:ext cx="1647845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Text Box 20">
              <a:extLst>
                <a:ext uri="{FF2B5EF4-FFF2-40B4-BE49-F238E27FC236}">
                  <a16:creationId xmlns:a16="http://schemas.microsoft.com/office/drawing/2014/main" id="{230C9136-FA27-428A-8F18-458BC4C0A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724" y="3779650"/>
              <a:ext cx="1490681" cy="27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Cut band from gel</a:t>
              </a:r>
            </a:p>
          </p:txBody>
        </p:sp>
        <p:sp>
          <p:nvSpPr>
            <p:cNvPr id="18452" name="Line 21">
              <a:extLst>
                <a:ext uri="{FF2B5EF4-FFF2-40B4-BE49-F238E27FC236}">
                  <a16:creationId xmlns:a16="http://schemas.microsoft.com/office/drawing/2014/main" id="{58A38F15-54B7-4643-A620-AB2BA4C22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5649" y="4070212"/>
              <a:ext cx="244250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53" name="Group 26">
              <a:extLst>
                <a:ext uri="{FF2B5EF4-FFF2-40B4-BE49-F238E27FC236}">
                  <a16:creationId xmlns:a16="http://schemas.microsoft.com/office/drawing/2014/main" id="{E8D22A73-4A3C-432C-B475-D27A609A1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79786" y="3793939"/>
              <a:ext cx="323854" cy="609706"/>
              <a:chOff x="3936" y="1722"/>
              <a:chExt cx="204" cy="384"/>
            </a:xfrm>
          </p:grpSpPr>
          <p:sp>
            <p:nvSpPr>
              <p:cNvPr id="18463" name="AutoShape 27">
                <a:extLst>
                  <a:ext uri="{FF2B5EF4-FFF2-40B4-BE49-F238E27FC236}">
                    <a16:creationId xmlns:a16="http://schemas.microsoft.com/office/drawing/2014/main" id="{AD191BF6-DF4F-4982-8EE7-FB61B2A6F7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846" y="1812"/>
                <a:ext cx="384" cy="204"/>
              </a:xfrm>
              <a:prstGeom prst="flowChartDelay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AutoShape 28">
                <a:extLst>
                  <a:ext uri="{FF2B5EF4-FFF2-40B4-BE49-F238E27FC236}">
                    <a16:creationId xmlns:a16="http://schemas.microsoft.com/office/drawing/2014/main" id="{78769CD4-52AE-4629-B7D4-3E3FDC1F1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17" y="2019"/>
                <a:ext cx="48" cy="114"/>
              </a:xfrm>
              <a:prstGeom prst="flowChartDelay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4" name="Text Box 31">
              <a:extLst>
                <a:ext uri="{FF2B5EF4-FFF2-40B4-BE49-F238E27FC236}">
                  <a16:creationId xmlns:a16="http://schemas.microsoft.com/office/drawing/2014/main" id="{C8296E24-E37F-4297-84B6-7FD5AAFC0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852" y="4113082"/>
              <a:ext cx="7922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(1D gel) </a:t>
              </a:r>
            </a:p>
          </p:txBody>
        </p:sp>
        <p:sp>
          <p:nvSpPr>
            <p:cNvPr id="18455" name="TextBox 77">
              <a:extLst>
                <a:ext uri="{FF2B5EF4-FFF2-40B4-BE49-F238E27FC236}">
                  <a16:creationId xmlns:a16="http://schemas.microsoft.com/office/drawing/2014/main" id="{FB28F568-A540-4896-844F-1609C0701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288" y="3268663"/>
              <a:ext cx="441151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2. </a:t>
              </a:r>
            </a:p>
          </p:txBody>
        </p:sp>
        <p:sp>
          <p:nvSpPr>
            <p:cNvPr id="18456" name="Text Box 23">
              <a:extLst>
                <a:ext uri="{FF2B5EF4-FFF2-40B4-BE49-F238E27FC236}">
                  <a16:creationId xmlns:a16="http://schemas.microsoft.com/office/drawing/2014/main" id="{93932CFE-609E-4CFC-BD20-E85F3F334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14" y="3771755"/>
              <a:ext cx="201689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2. Reduction &amp; alkylation</a:t>
              </a:r>
            </a:p>
          </p:txBody>
        </p:sp>
        <p:sp>
          <p:nvSpPr>
            <p:cNvPr id="18457" name="Text Box 24">
              <a:extLst>
                <a:ext uri="{FF2B5EF4-FFF2-40B4-BE49-F238E27FC236}">
                  <a16:creationId xmlns:a16="http://schemas.microsoft.com/office/drawing/2014/main" id="{C1D26C1B-8738-4D6A-A617-3D301DA8A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14" y="4061212"/>
              <a:ext cx="14975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3. In-gel digestion</a:t>
              </a:r>
            </a:p>
          </p:txBody>
        </p:sp>
        <p:sp>
          <p:nvSpPr>
            <p:cNvPr id="18458" name="Text Box 25">
              <a:extLst>
                <a:ext uri="{FF2B5EF4-FFF2-40B4-BE49-F238E27FC236}">
                  <a16:creationId xmlns:a16="http://schemas.microsoft.com/office/drawing/2014/main" id="{52B7DA03-E88A-4B39-BB09-1109014D3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14" y="4302031"/>
              <a:ext cx="145264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4. Elute peptides </a:t>
              </a:r>
            </a:p>
          </p:txBody>
        </p:sp>
        <p:sp>
          <p:nvSpPr>
            <p:cNvPr id="18459" name="Text Box 25">
              <a:extLst>
                <a:ext uri="{FF2B5EF4-FFF2-40B4-BE49-F238E27FC236}">
                  <a16:creationId xmlns:a16="http://schemas.microsoft.com/office/drawing/2014/main" id="{92C1B6BC-498A-49BA-8E86-DE6AC9CF2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714" y="4542852"/>
              <a:ext cx="20858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</a:rPr>
                <a:t>5. Reduce elution volume </a:t>
              </a:r>
            </a:p>
          </p:txBody>
        </p:sp>
        <p:grpSp>
          <p:nvGrpSpPr>
            <p:cNvPr id="18460" name="Group 15">
              <a:extLst>
                <a:ext uri="{FF2B5EF4-FFF2-40B4-BE49-F238E27FC236}">
                  <a16:creationId xmlns:a16="http://schemas.microsoft.com/office/drawing/2014/main" id="{5C4CE067-B3EF-4098-8444-B68529E23D6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80441" y="3639291"/>
              <a:ext cx="301677" cy="166690"/>
              <a:chOff x="434" y="2575"/>
              <a:chExt cx="190" cy="105"/>
            </a:xfrm>
          </p:grpSpPr>
          <p:sp>
            <p:nvSpPr>
              <p:cNvPr id="18461" name="Rectangle 16">
                <a:extLst>
                  <a:ext uri="{FF2B5EF4-FFF2-40B4-BE49-F238E27FC236}">
                    <a16:creationId xmlns:a16="http://schemas.microsoft.com/office/drawing/2014/main" id="{0CF64B44-4C5F-43B1-921D-6E26B2CBC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" y="2575"/>
                <a:ext cx="190" cy="10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17">
                <a:extLst>
                  <a:ext uri="{FF2B5EF4-FFF2-40B4-BE49-F238E27FC236}">
                    <a16:creationId xmlns:a16="http://schemas.microsoft.com/office/drawing/2014/main" id="{615C876D-E6D0-479D-8835-F2588F391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" y="2602"/>
                <a:ext cx="132" cy="5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18441" name="Line 21">
            <a:extLst>
              <a:ext uri="{FF2B5EF4-FFF2-40B4-BE49-F238E27FC236}">
                <a16:creationId xmlns:a16="http://schemas.microsoft.com/office/drawing/2014/main" id="{D981DFF9-5C86-4D57-962E-2F0787CD7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0550" y="2332038"/>
            <a:ext cx="787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21">
            <a:extLst>
              <a:ext uri="{FF2B5EF4-FFF2-40B4-BE49-F238E27FC236}">
                <a16:creationId xmlns:a16="http://schemas.microsoft.com/office/drawing/2014/main" id="{4167C11F-C9C6-42E1-9E05-AC662E557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0550" y="4060825"/>
            <a:ext cx="787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21">
            <a:extLst>
              <a:ext uri="{FF2B5EF4-FFF2-40B4-BE49-F238E27FC236}">
                <a16:creationId xmlns:a16="http://schemas.microsoft.com/office/drawing/2014/main" id="{43EC63BE-69AE-4AD5-BD95-181E5B29EC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0550" y="5699125"/>
            <a:ext cx="787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06480D-FD8B-4F03-9A28-AB53FD28BB8B}"/>
              </a:ext>
            </a:extLst>
          </p:cNvPr>
          <p:cNvSpPr txBox="1"/>
          <p:nvPr/>
        </p:nvSpPr>
        <p:spPr>
          <a:xfrm>
            <a:off x="7802563" y="2135188"/>
            <a:ext cx="800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desalt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A2AD68A-32B7-4D9A-9B60-E2C89CB13B15}"/>
              </a:ext>
            </a:extLst>
          </p:cNvPr>
          <p:cNvSpPr txBox="1"/>
          <p:nvPr/>
        </p:nvSpPr>
        <p:spPr>
          <a:xfrm>
            <a:off x="7802563" y="3876675"/>
            <a:ext cx="800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desalt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7F00BBF-7BF2-4214-8D00-C710705EB375}"/>
              </a:ext>
            </a:extLst>
          </p:cNvPr>
          <p:cNvSpPr txBox="1"/>
          <p:nvPr/>
        </p:nvSpPr>
        <p:spPr>
          <a:xfrm>
            <a:off x="7802563" y="5514975"/>
            <a:ext cx="800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desalt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432B04A-AF5C-462C-9BE5-425D4D65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77838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Protease Digestion</a:t>
            </a:r>
          </a:p>
        </p:txBody>
      </p:sp>
      <p:sp>
        <p:nvSpPr>
          <p:cNvPr id="19459" name="Line 3">
            <a:extLst>
              <a:ext uri="{FF2B5EF4-FFF2-40B4-BE49-F238E27FC236}">
                <a16:creationId xmlns:a16="http://schemas.microsoft.com/office/drawing/2014/main" id="{4F1D64AF-A6E3-4E23-9563-FEABB3C539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E1543DF1-E7AC-4188-9DF0-0D78DC49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1360488"/>
            <a:ext cx="840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1. Reduction: Dithiothreitol (DTT), TCEP, </a:t>
            </a:r>
            <a:r>
              <a:rPr lang="el-GR" altLang="en-US" sz="2400">
                <a:solidFill>
                  <a:schemeClr val="bg1"/>
                </a:solidFill>
              </a:rPr>
              <a:t>β</a:t>
            </a:r>
            <a:r>
              <a:rPr lang="en-US" altLang="en-US" sz="2400">
                <a:solidFill>
                  <a:schemeClr val="bg1"/>
                </a:solidFill>
              </a:rPr>
              <a:t>-mercaptoethanol </a:t>
            </a:r>
          </a:p>
        </p:txBody>
      </p:sp>
      <p:grpSp>
        <p:nvGrpSpPr>
          <p:cNvPr id="19461" name="Group 15">
            <a:extLst>
              <a:ext uri="{FF2B5EF4-FFF2-40B4-BE49-F238E27FC236}">
                <a16:creationId xmlns:a16="http://schemas.microsoft.com/office/drawing/2014/main" id="{C2D3D5AA-FC31-4BB7-9D37-00B2DE16F649}"/>
              </a:ext>
            </a:extLst>
          </p:cNvPr>
          <p:cNvGrpSpPr>
            <a:grpSpLocks/>
          </p:cNvGrpSpPr>
          <p:nvPr/>
        </p:nvGrpSpPr>
        <p:grpSpPr bwMode="auto">
          <a:xfrm>
            <a:off x="801688" y="1801813"/>
            <a:ext cx="930275" cy="2424112"/>
            <a:chOff x="567533" y="1801403"/>
            <a:chExt cx="929782" cy="2423784"/>
          </a:xfrm>
        </p:grpSpPr>
        <p:sp>
          <p:nvSpPr>
            <p:cNvPr id="19493" name="TextBox 4">
              <a:extLst>
                <a:ext uri="{FF2B5EF4-FFF2-40B4-BE49-F238E27FC236}">
                  <a16:creationId xmlns:a16="http://schemas.microsoft.com/office/drawing/2014/main" id="{98874ABF-8229-4D7A-B7A6-99E6F2B37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33" y="1801403"/>
              <a:ext cx="521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</a:t>
              </a:r>
              <a:r>
                <a:rPr lang="en-US" altLang="en-US" sz="240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494" name="TextBox 5">
              <a:extLst>
                <a:ext uri="{FF2B5EF4-FFF2-40B4-BE49-F238E27FC236}">
                  <a16:creationId xmlns:a16="http://schemas.microsoft.com/office/drawing/2014/main" id="{FE35277C-0AB8-47B2-A6A7-BA7DF6B3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533" y="2505467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9495" name="TextBox 6">
              <a:extLst>
                <a:ext uri="{FF2B5EF4-FFF2-40B4-BE49-F238E27FC236}">
                  <a16:creationId xmlns:a16="http://schemas.microsoft.com/office/drawing/2014/main" id="{2892B976-C413-44DB-B60C-9A68388D3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018" y="3763522"/>
              <a:ext cx="521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</a:t>
              </a:r>
              <a:r>
                <a:rPr lang="en-US" altLang="en-US" sz="240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496" name="TextBox 7">
              <a:extLst>
                <a:ext uri="{FF2B5EF4-FFF2-40B4-BE49-F238E27FC236}">
                  <a16:creationId xmlns:a16="http://schemas.microsoft.com/office/drawing/2014/main" id="{CDB57B92-89D0-49BA-86FB-E2ED7B07E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561" y="3059458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S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96C439-72E9-4D06-8F2A-9E703236E1EA}"/>
                </a:ext>
              </a:extLst>
            </p:cNvPr>
            <p:cNvCxnSpPr>
              <a:stCxn id="19493" idx="2"/>
            </p:cNvCxnSpPr>
            <p:nvPr/>
          </p:nvCxnSpPr>
          <p:spPr>
            <a:xfrm flipH="1">
              <a:off x="770625" y="2263302"/>
              <a:ext cx="57120" cy="24285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ED3BC1-6A6F-479D-88B3-A41661701385}"/>
                </a:ext>
              </a:extLst>
            </p:cNvPr>
            <p:cNvCxnSpPr/>
            <p:nvPr/>
          </p:nvCxnSpPr>
          <p:spPr>
            <a:xfrm>
              <a:off x="864238" y="2879169"/>
              <a:ext cx="230066" cy="1809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02093C-76F4-4661-95B6-59CE2BA6263F}"/>
                </a:ext>
              </a:extLst>
            </p:cNvPr>
            <p:cNvCxnSpPr/>
            <p:nvPr/>
          </p:nvCxnSpPr>
          <p:spPr>
            <a:xfrm>
              <a:off x="1179983" y="3520432"/>
              <a:ext cx="0" cy="24285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8B4C7C-54C0-46BA-AE72-CFCCA474C5FC}"/>
              </a:ext>
            </a:extLst>
          </p:cNvPr>
          <p:cNvCxnSpPr/>
          <p:nvPr/>
        </p:nvCxnSpPr>
        <p:spPr>
          <a:xfrm>
            <a:off x="1779588" y="2967038"/>
            <a:ext cx="134143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3" name="Group 35">
            <a:extLst>
              <a:ext uri="{FF2B5EF4-FFF2-40B4-BE49-F238E27FC236}">
                <a16:creationId xmlns:a16="http://schemas.microsoft.com/office/drawing/2014/main" id="{3A22AEE2-0A69-4D62-A794-F12182BB0D82}"/>
              </a:ext>
            </a:extLst>
          </p:cNvPr>
          <p:cNvGrpSpPr>
            <a:grpSpLocks/>
          </p:cNvGrpSpPr>
          <p:nvPr/>
        </p:nvGrpSpPr>
        <p:grpSpPr bwMode="auto">
          <a:xfrm>
            <a:off x="3365500" y="2389188"/>
            <a:ext cx="612775" cy="1165225"/>
            <a:chOff x="4443069" y="1835136"/>
            <a:chExt cx="612668" cy="1165729"/>
          </a:xfrm>
        </p:grpSpPr>
        <p:sp>
          <p:nvSpPr>
            <p:cNvPr id="19490" name="TextBox 28">
              <a:extLst>
                <a:ext uri="{FF2B5EF4-FFF2-40B4-BE49-F238E27FC236}">
                  <a16:creationId xmlns:a16="http://schemas.microsoft.com/office/drawing/2014/main" id="{6018ECCF-AB96-444C-A68D-794EDE827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069" y="1835136"/>
              <a:ext cx="521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</a:t>
              </a:r>
              <a:r>
                <a:rPr lang="en-US" altLang="en-US" sz="2400" baseline="-250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491" name="TextBox 29">
              <a:extLst>
                <a:ext uri="{FF2B5EF4-FFF2-40B4-BE49-F238E27FC236}">
                  <a16:creationId xmlns:a16="http://schemas.microsoft.com/office/drawing/2014/main" id="{57C853E3-B6CE-4CE7-B18B-ACBCD99C8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069" y="2539200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SH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293F820-831F-4F94-AABE-D81730A3386B}"/>
                </a:ext>
              </a:extLst>
            </p:cNvPr>
            <p:cNvCxnSpPr>
              <a:stCxn id="19490" idx="2"/>
            </p:cNvCxnSpPr>
            <p:nvPr/>
          </p:nvCxnSpPr>
          <p:spPr>
            <a:xfrm flipH="1">
              <a:off x="4646234" y="2297298"/>
              <a:ext cx="57140" cy="2414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64" name="Group 36">
            <a:extLst>
              <a:ext uri="{FF2B5EF4-FFF2-40B4-BE49-F238E27FC236}">
                <a16:creationId xmlns:a16="http://schemas.microsoft.com/office/drawing/2014/main" id="{22D8240D-21D2-4060-9518-F0E590502CE2}"/>
              </a:ext>
            </a:extLst>
          </p:cNvPr>
          <p:cNvGrpSpPr>
            <a:grpSpLocks/>
          </p:cNvGrpSpPr>
          <p:nvPr/>
        </p:nvGrpSpPr>
        <p:grpSpPr bwMode="auto">
          <a:xfrm>
            <a:off x="4275138" y="2078038"/>
            <a:ext cx="612775" cy="1165225"/>
            <a:chOff x="4851097" y="3093191"/>
            <a:chExt cx="612668" cy="1165729"/>
          </a:xfrm>
        </p:grpSpPr>
        <p:sp>
          <p:nvSpPr>
            <p:cNvPr id="19487" name="TextBox 30">
              <a:extLst>
                <a:ext uri="{FF2B5EF4-FFF2-40B4-BE49-F238E27FC236}">
                  <a16:creationId xmlns:a16="http://schemas.microsoft.com/office/drawing/2014/main" id="{4F8F5613-2B32-45AD-A067-97DCD01E7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554" y="3797255"/>
              <a:ext cx="5212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R</a:t>
              </a:r>
              <a:r>
                <a:rPr lang="en-US" altLang="en-US" sz="2400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9488" name="TextBox 31">
              <a:extLst>
                <a:ext uri="{FF2B5EF4-FFF2-40B4-BE49-F238E27FC236}">
                  <a16:creationId xmlns:a16="http://schemas.microsoft.com/office/drawing/2014/main" id="{424F4AD3-A11A-4261-BC23-9C2C1462F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097" y="3093191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SH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61DBD1-E717-4C06-A4C7-B475C9C845E1}"/>
                </a:ext>
              </a:extLst>
            </p:cNvPr>
            <p:cNvCxnSpPr/>
            <p:nvPr/>
          </p:nvCxnSpPr>
          <p:spPr>
            <a:xfrm>
              <a:off x="5055848" y="3555353"/>
              <a:ext cx="0" cy="24140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12A8836-2979-4FC4-B4BC-8A92486B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6526213"/>
            <a:ext cx="4105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</a:rPr>
              <a:t>Both steps usually performed under denaturing conditions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59A740-3A8C-485B-8F37-D4B841A74624}"/>
              </a:ext>
            </a:extLst>
          </p:cNvPr>
          <p:cNvSpPr txBox="1"/>
          <p:nvPr/>
        </p:nvSpPr>
        <p:spPr>
          <a:xfrm>
            <a:off x="2038350" y="3048000"/>
            <a:ext cx="6508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56</a:t>
            </a:r>
            <a:r>
              <a:rPr lang="en-US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℃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BC940E-BEB9-4257-A61F-3B142A61EBF0}"/>
              </a:ext>
            </a:extLst>
          </p:cNvPr>
          <p:cNvSpPr txBox="1"/>
          <p:nvPr/>
        </p:nvSpPr>
        <p:spPr>
          <a:xfrm>
            <a:off x="5472113" y="2454275"/>
            <a:ext cx="33940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F0"/>
                </a:solidFill>
                <a:latin typeface="+mn-lt"/>
              </a:rPr>
              <a:t>Don’t exceed 56</a:t>
            </a:r>
            <a:r>
              <a:rPr lang="en-US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℃ in presence of urea (</a:t>
            </a:r>
            <a:r>
              <a:rPr lang="en-US" dirty="0" err="1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carbamylation</a:t>
            </a:r>
            <a:r>
              <a:rPr lang="en-US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9468" name="TextBox 48">
            <a:extLst>
              <a:ext uri="{FF2B5EF4-FFF2-40B4-BE49-F238E27FC236}">
                <a16:creationId xmlns:a16="http://schemas.microsoft.com/office/drawing/2014/main" id="{1A0E428A-6A17-4CDB-AEC4-F4757CFB5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24606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0B4CC67-9AB2-427F-8119-AC1F01C55603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4533900"/>
            <a:ext cx="8110537" cy="1547813"/>
            <a:chOff x="141305" y="4534243"/>
            <a:chExt cx="8110087" cy="1547834"/>
          </a:xfrm>
        </p:grpSpPr>
        <p:sp>
          <p:nvSpPr>
            <p:cNvPr id="19471" name="TextBox 37">
              <a:extLst>
                <a:ext uri="{FF2B5EF4-FFF2-40B4-BE49-F238E27FC236}">
                  <a16:creationId xmlns:a16="http://schemas.microsoft.com/office/drawing/2014/main" id="{FEA7A811-6EDD-446B-A619-CC4F89194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742" y="4534243"/>
              <a:ext cx="77120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2. Alkylation: Iodoacetamide, chloroacetamide, MMTS</a:t>
              </a:r>
            </a:p>
          </p:txBody>
        </p:sp>
        <p:sp>
          <p:nvSpPr>
            <p:cNvPr id="19472" name="Freeform 7">
              <a:extLst>
                <a:ext uri="{FF2B5EF4-FFF2-40B4-BE49-F238E27FC236}">
                  <a16:creationId xmlns:a16="http://schemas.microsoft.com/office/drawing/2014/main" id="{06054FE4-9DD5-46CF-AA40-9EA235702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05" y="5424852"/>
              <a:ext cx="841375" cy="657225"/>
            </a:xfrm>
            <a:custGeom>
              <a:avLst/>
              <a:gdLst>
                <a:gd name="T0" fmla="*/ 2147483646 w 714"/>
                <a:gd name="T1" fmla="*/ 0 h 558"/>
                <a:gd name="T2" fmla="*/ 2147483646 w 714"/>
                <a:gd name="T3" fmla="*/ 2147483646 h 558"/>
                <a:gd name="T4" fmla="*/ 2147483646 w 714"/>
                <a:gd name="T5" fmla="*/ 2147483646 h 558"/>
                <a:gd name="T6" fmla="*/ 2147483646 w 714"/>
                <a:gd name="T7" fmla="*/ 2147483646 h 558"/>
                <a:gd name="T8" fmla="*/ 2147483646 w 714"/>
                <a:gd name="T9" fmla="*/ 2147483646 h 558"/>
                <a:gd name="T10" fmla="*/ 2147483646 w 714"/>
                <a:gd name="T11" fmla="*/ 2147483646 h 558"/>
                <a:gd name="T12" fmla="*/ 2147483646 w 714"/>
                <a:gd name="T13" fmla="*/ 2147483646 h 558"/>
                <a:gd name="T14" fmla="*/ 2147483646 w 714"/>
                <a:gd name="T15" fmla="*/ 2147483646 h 558"/>
                <a:gd name="T16" fmla="*/ 2147483646 w 714"/>
                <a:gd name="T17" fmla="*/ 2147483646 h 558"/>
                <a:gd name="T18" fmla="*/ 2147483646 w 714"/>
                <a:gd name="T19" fmla="*/ 2147483646 h 558"/>
                <a:gd name="T20" fmla="*/ 2147483646 w 714"/>
                <a:gd name="T21" fmla="*/ 2147483646 h 558"/>
                <a:gd name="T22" fmla="*/ 2147483646 w 714"/>
                <a:gd name="T23" fmla="*/ 2147483646 h 558"/>
                <a:gd name="T24" fmla="*/ 2147483646 w 714"/>
                <a:gd name="T25" fmla="*/ 2147483646 h 558"/>
                <a:gd name="T26" fmla="*/ 2147483646 w 714"/>
                <a:gd name="T27" fmla="*/ 2147483646 h 558"/>
                <a:gd name="T28" fmla="*/ 2147483646 w 714"/>
                <a:gd name="T29" fmla="*/ 2147483646 h 558"/>
                <a:gd name="T30" fmla="*/ 2147483646 w 714"/>
                <a:gd name="T31" fmla="*/ 2147483646 h 558"/>
                <a:gd name="T32" fmla="*/ 2147483646 w 714"/>
                <a:gd name="T33" fmla="*/ 2147483646 h 558"/>
                <a:gd name="T34" fmla="*/ 2147483646 w 714"/>
                <a:gd name="T35" fmla="*/ 2147483646 h 558"/>
                <a:gd name="T36" fmla="*/ 2147483646 w 714"/>
                <a:gd name="T37" fmla="*/ 2147483646 h 558"/>
                <a:gd name="T38" fmla="*/ 2147483646 w 714"/>
                <a:gd name="T39" fmla="*/ 2147483646 h 558"/>
                <a:gd name="T40" fmla="*/ 2147483646 w 714"/>
                <a:gd name="T41" fmla="*/ 2147483646 h 558"/>
                <a:gd name="T42" fmla="*/ 2147483646 w 714"/>
                <a:gd name="T43" fmla="*/ 2147483646 h 558"/>
                <a:gd name="T44" fmla="*/ 2147483646 w 714"/>
                <a:gd name="T45" fmla="*/ 2147483646 h 558"/>
                <a:gd name="T46" fmla="*/ 2147483646 w 714"/>
                <a:gd name="T47" fmla="*/ 2147483646 h 558"/>
                <a:gd name="T48" fmla="*/ 2147483646 w 714"/>
                <a:gd name="T49" fmla="*/ 2147483646 h 558"/>
                <a:gd name="T50" fmla="*/ 2147483646 w 714"/>
                <a:gd name="T51" fmla="*/ 2147483646 h 558"/>
                <a:gd name="T52" fmla="*/ 2147483646 w 714"/>
                <a:gd name="T53" fmla="*/ 2147483646 h 558"/>
                <a:gd name="T54" fmla="*/ 2147483646 w 714"/>
                <a:gd name="T55" fmla="*/ 2147483646 h 558"/>
                <a:gd name="T56" fmla="*/ 2147483646 w 714"/>
                <a:gd name="T57" fmla="*/ 2147483646 h 558"/>
                <a:gd name="T58" fmla="*/ 2147483646 w 714"/>
                <a:gd name="T59" fmla="*/ 2147483646 h 558"/>
                <a:gd name="T60" fmla="*/ 2147483646 w 714"/>
                <a:gd name="T61" fmla="*/ 2147483646 h 558"/>
                <a:gd name="T62" fmla="*/ 2147483646 w 714"/>
                <a:gd name="T63" fmla="*/ 2147483646 h 558"/>
                <a:gd name="T64" fmla="*/ 2147483646 w 714"/>
                <a:gd name="T65" fmla="*/ 2147483646 h 558"/>
                <a:gd name="T66" fmla="*/ 2147483646 w 714"/>
                <a:gd name="T67" fmla="*/ 2147483646 h 558"/>
                <a:gd name="T68" fmla="*/ 2147483646 w 714"/>
                <a:gd name="T69" fmla="*/ 2147483646 h 558"/>
                <a:gd name="T70" fmla="*/ 2147483646 w 714"/>
                <a:gd name="T71" fmla="*/ 2147483646 h 558"/>
                <a:gd name="T72" fmla="*/ 2147483646 w 714"/>
                <a:gd name="T73" fmla="*/ 2147483646 h 5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4"/>
                <a:gd name="T112" fmla="*/ 0 h 558"/>
                <a:gd name="T113" fmla="*/ 714 w 714"/>
                <a:gd name="T114" fmla="*/ 558 h 5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4" h="558">
                  <a:moveTo>
                    <a:pt x="229" y="0"/>
                  </a:moveTo>
                  <a:cubicBezTo>
                    <a:pt x="213" y="1"/>
                    <a:pt x="127" y="0"/>
                    <a:pt x="92" y="18"/>
                  </a:cubicBezTo>
                  <a:cubicBezTo>
                    <a:pt x="63" y="33"/>
                    <a:pt x="19" y="82"/>
                    <a:pt x="19" y="82"/>
                  </a:cubicBezTo>
                  <a:cubicBezTo>
                    <a:pt x="3" y="132"/>
                    <a:pt x="0" y="179"/>
                    <a:pt x="46" y="210"/>
                  </a:cubicBezTo>
                  <a:cubicBezTo>
                    <a:pt x="66" y="267"/>
                    <a:pt x="114" y="265"/>
                    <a:pt x="165" y="284"/>
                  </a:cubicBezTo>
                  <a:cubicBezTo>
                    <a:pt x="208" y="272"/>
                    <a:pt x="224" y="281"/>
                    <a:pt x="238" y="238"/>
                  </a:cubicBezTo>
                  <a:cubicBezTo>
                    <a:pt x="256" y="9"/>
                    <a:pt x="267" y="101"/>
                    <a:pt x="577" y="110"/>
                  </a:cubicBezTo>
                  <a:cubicBezTo>
                    <a:pt x="621" y="139"/>
                    <a:pt x="626" y="140"/>
                    <a:pt x="613" y="192"/>
                  </a:cubicBezTo>
                  <a:cubicBezTo>
                    <a:pt x="580" y="189"/>
                    <a:pt x="545" y="193"/>
                    <a:pt x="513" y="183"/>
                  </a:cubicBezTo>
                  <a:cubicBezTo>
                    <a:pt x="492" y="177"/>
                    <a:pt x="476" y="158"/>
                    <a:pt x="458" y="146"/>
                  </a:cubicBezTo>
                  <a:cubicBezTo>
                    <a:pt x="442" y="135"/>
                    <a:pt x="419" y="139"/>
                    <a:pt x="403" y="128"/>
                  </a:cubicBezTo>
                  <a:cubicBezTo>
                    <a:pt x="348" y="92"/>
                    <a:pt x="303" y="90"/>
                    <a:pt x="238" y="82"/>
                  </a:cubicBezTo>
                  <a:cubicBezTo>
                    <a:pt x="157" y="92"/>
                    <a:pt x="151" y="80"/>
                    <a:pt x="129" y="146"/>
                  </a:cubicBezTo>
                  <a:cubicBezTo>
                    <a:pt x="132" y="155"/>
                    <a:pt x="130" y="168"/>
                    <a:pt x="138" y="174"/>
                  </a:cubicBezTo>
                  <a:cubicBezTo>
                    <a:pt x="199" y="218"/>
                    <a:pt x="394" y="209"/>
                    <a:pt x="421" y="210"/>
                  </a:cubicBezTo>
                  <a:cubicBezTo>
                    <a:pt x="439" y="216"/>
                    <a:pt x="458" y="223"/>
                    <a:pt x="476" y="229"/>
                  </a:cubicBezTo>
                  <a:cubicBezTo>
                    <a:pt x="485" y="232"/>
                    <a:pt x="504" y="238"/>
                    <a:pt x="504" y="238"/>
                  </a:cubicBezTo>
                  <a:cubicBezTo>
                    <a:pt x="513" y="265"/>
                    <a:pt x="525" y="272"/>
                    <a:pt x="485" y="274"/>
                  </a:cubicBezTo>
                  <a:cubicBezTo>
                    <a:pt x="351" y="280"/>
                    <a:pt x="217" y="281"/>
                    <a:pt x="83" y="284"/>
                  </a:cubicBezTo>
                  <a:cubicBezTo>
                    <a:pt x="41" y="298"/>
                    <a:pt x="50" y="308"/>
                    <a:pt x="37" y="348"/>
                  </a:cubicBezTo>
                  <a:cubicBezTo>
                    <a:pt x="48" y="428"/>
                    <a:pt x="42" y="426"/>
                    <a:pt x="120" y="439"/>
                  </a:cubicBezTo>
                  <a:cubicBezTo>
                    <a:pt x="214" y="431"/>
                    <a:pt x="229" y="434"/>
                    <a:pt x="293" y="384"/>
                  </a:cubicBezTo>
                  <a:cubicBezTo>
                    <a:pt x="314" y="367"/>
                    <a:pt x="366" y="348"/>
                    <a:pt x="366" y="348"/>
                  </a:cubicBezTo>
                  <a:cubicBezTo>
                    <a:pt x="536" y="358"/>
                    <a:pt x="505" y="327"/>
                    <a:pt x="586" y="412"/>
                  </a:cubicBezTo>
                  <a:cubicBezTo>
                    <a:pt x="615" y="499"/>
                    <a:pt x="454" y="450"/>
                    <a:pt x="421" y="448"/>
                  </a:cubicBezTo>
                  <a:cubicBezTo>
                    <a:pt x="354" y="426"/>
                    <a:pt x="437" y="456"/>
                    <a:pt x="366" y="421"/>
                  </a:cubicBezTo>
                  <a:cubicBezTo>
                    <a:pt x="307" y="392"/>
                    <a:pt x="238" y="377"/>
                    <a:pt x="174" y="366"/>
                  </a:cubicBezTo>
                  <a:cubicBezTo>
                    <a:pt x="162" y="369"/>
                    <a:pt x="148" y="367"/>
                    <a:pt x="138" y="375"/>
                  </a:cubicBezTo>
                  <a:cubicBezTo>
                    <a:pt x="112" y="396"/>
                    <a:pt x="132" y="480"/>
                    <a:pt x="156" y="503"/>
                  </a:cubicBezTo>
                  <a:cubicBezTo>
                    <a:pt x="164" y="511"/>
                    <a:pt x="175" y="514"/>
                    <a:pt x="184" y="521"/>
                  </a:cubicBezTo>
                  <a:cubicBezTo>
                    <a:pt x="191" y="526"/>
                    <a:pt x="194" y="536"/>
                    <a:pt x="202" y="540"/>
                  </a:cubicBezTo>
                  <a:cubicBezTo>
                    <a:pt x="219" y="549"/>
                    <a:pt x="257" y="558"/>
                    <a:pt x="257" y="558"/>
                  </a:cubicBezTo>
                  <a:cubicBezTo>
                    <a:pt x="281" y="555"/>
                    <a:pt x="306" y="556"/>
                    <a:pt x="330" y="549"/>
                  </a:cubicBezTo>
                  <a:cubicBezTo>
                    <a:pt x="358" y="541"/>
                    <a:pt x="374" y="513"/>
                    <a:pt x="403" y="503"/>
                  </a:cubicBezTo>
                  <a:cubicBezTo>
                    <a:pt x="436" y="454"/>
                    <a:pt x="502" y="421"/>
                    <a:pt x="549" y="384"/>
                  </a:cubicBezTo>
                  <a:cubicBezTo>
                    <a:pt x="569" y="369"/>
                    <a:pt x="591" y="340"/>
                    <a:pt x="613" y="329"/>
                  </a:cubicBezTo>
                  <a:cubicBezTo>
                    <a:pt x="641" y="315"/>
                    <a:pt x="688" y="320"/>
                    <a:pt x="714" y="32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Box 40">
              <a:extLst>
                <a:ext uri="{FF2B5EF4-FFF2-40B4-BE49-F238E27FC236}">
                  <a16:creationId xmlns:a16="http://schemas.microsoft.com/office/drawing/2014/main" id="{BACACFA6-1DCB-4CFB-AB72-1EABA6439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661" y="5436768"/>
              <a:ext cx="1077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CH</a:t>
              </a:r>
              <a:r>
                <a:rPr lang="en-US" altLang="en-US" sz="1800" baseline="-25000">
                  <a:solidFill>
                    <a:schemeClr val="bg1"/>
                  </a:solidFill>
                </a:rPr>
                <a:t>2</a:t>
              </a:r>
              <a:r>
                <a:rPr lang="en-US" altLang="en-US" sz="1800">
                  <a:solidFill>
                    <a:schemeClr val="bg1"/>
                  </a:solidFill>
                </a:rPr>
                <a:t>-S-H</a:t>
              </a:r>
            </a:p>
          </p:txBody>
        </p:sp>
        <p:sp>
          <p:nvSpPr>
            <p:cNvPr id="19474" name="TextBox 41">
              <a:extLst>
                <a:ext uri="{FF2B5EF4-FFF2-40B4-BE49-F238E27FC236}">
                  <a16:creationId xmlns:a16="http://schemas.microsoft.com/office/drawing/2014/main" id="{E09B11A3-C6D9-47C9-9CA2-6475CF25B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6856" y="5437178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+</a:t>
              </a:r>
            </a:p>
          </p:txBody>
        </p:sp>
        <p:grpSp>
          <p:nvGrpSpPr>
            <p:cNvPr id="19475" name="Group 44">
              <a:extLst>
                <a:ext uri="{FF2B5EF4-FFF2-40B4-BE49-F238E27FC236}">
                  <a16:creationId xmlns:a16="http://schemas.microsoft.com/office/drawing/2014/main" id="{D6379DC2-4F85-40AB-B89F-C103E5169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0076" y="5061300"/>
              <a:ext cx="1483098" cy="753365"/>
              <a:chOff x="2930256" y="4973742"/>
              <a:chExt cx="1483098" cy="753365"/>
            </a:xfrm>
          </p:grpSpPr>
          <p:sp>
            <p:nvSpPr>
              <p:cNvPr id="19485" name="TextBox 42">
                <a:extLst>
                  <a:ext uri="{FF2B5EF4-FFF2-40B4-BE49-F238E27FC236}">
                    <a16:creationId xmlns:a16="http://schemas.microsoft.com/office/drawing/2014/main" id="{47955DB0-EF77-4AB9-AE7E-1EA72687B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0256" y="5357775"/>
                <a:ext cx="148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I-CH</a:t>
                </a:r>
                <a:r>
                  <a:rPr lang="en-US" altLang="en-US" sz="1800" baseline="-25000">
                    <a:solidFill>
                      <a:schemeClr val="bg1"/>
                    </a:solidFill>
                  </a:rPr>
                  <a:t>2</a:t>
                </a:r>
                <a:r>
                  <a:rPr lang="en-US" altLang="en-US" sz="1800">
                    <a:solidFill>
                      <a:schemeClr val="bg1"/>
                    </a:solidFill>
                  </a:rPr>
                  <a:t>-C-NH</a:t>
                </a:r>
                <a:r>
                  <a:rPr lang="en-US" altLang="en-US" sz="1800" baseline="-250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F06FE48-7E02-4081-8D11-D7FAA1B58C3A}"/>
                  </a:ext>
                </a:extLst>
              </p:cNvPr>
              <p:cNvSpPr txBox="1"/>
              <p:nvPr/>
            </p:nvSpPr>
            <p:spPr>
              <a:xfrm>
                <a:off x="3521439" y="4973742"/>
                <a:ext cx="461665" cy="470642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= O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DEF4353-4374-472A-A670-F6A4EB4CE789}"/>
                </a:ext>
              </a:extLst>
            </p:cNvPr>
            <p:cNvCxnSpPr/>
            <p:nvPr/>
          </p:nvCxnSpPr>
          <p:spPr>
            <a:xfrm>
              <a:off x="3728856" y="5629633"/>
              <a:ext cx="842915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7" name="Freeform 7">
              <a:extLst>
                <a:ext uri="{FF2B5EF4-FFF2-40B4-BE49-F238E27FC236}">
                  <a16:creationId xmlns:a16="http://schemas.microsoft.com/office/drawing/2014/main" id="{1AEFE85B-27AE-408E-BB53-A4775FF52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610" y="5344595"/>
              <a:ext cx="841375" cy="657225"/>
            </a:xfrm>
            <a:custGeom>
              <a:avLst/>
              <a:gdLst>
                <a:gd name="T0" fmla="*/ 2147483646 w 714"/>
                <a:gd name="T1" fmla="*/ 0 h 558"/>
                <a:gd name="T2" fmla="*/ 2147483646 w 714"/>
                <a:gd name="T3" fmla="*/ 2147483646 h 558"/>
                <a:gd name="T4" fmla="*/ 2147483646 w 714"/>
                <a:gd name="T5" fmla="*/ 2147483646 h 558"/>
                <a:gd name="T6" fmla="*/ 2147483646 w 714"/>
                <a:gd name="T7" fmla="*/ 2147483646 h 558"/>
                <a:gd name="T8" fmla="*/ 2147483646 w 714"/>
                <a:gd name="T9" fmla="*/ 2147483646 h 558"/>
                <a:gd name="T10" fmla="*/ 2147483646 w 714"/>
                <a:gd name="T11" fmla="*/ 2147483646 h 558"/>
                <a:gd name="T12" fmla="*/ 2147483646 w 714"/>
                <a:gd name="T13" fmla="*/ 2147483646 h 558"/>
                <a:gd name="T14" fmla="*/ 2147483646 w 714"/>
                <a:gd name="T15" fmla="*/ 2147483646 h 558"/>
                <a:gd name="T16" fmla="*/ 2147483646 w 714"/>
                <a:gd name="T17" fmla="*/ 2147483646 h 558"/>
                <a:gd name="T18" fmla="*/ 2147483646 w 714"/>
                <a:gd name="T19" fmla="*/ 2147483646 h 558"/>
                <a:gd name="T20" fmla="*/ 2147483646 w 714"/>
                <a:gd name="T21" fmla="*/ 2147483646 h 558"/>
                <a:gd name="T22" fmla="*/ 2147483646 w 714"/>
                <a:gd name="T23" fmla="*/ 2147483646 h 558"/>
                <a:gd name="T24" fmla="*/ 2147483646 w 714"/>
                <a:gd name="T25" fmla="*/ 2147483646 h 558"/>
                <a:gd name="T26" fmla="*/ 2147483646 w 714"/>
                <a:gd name="T27" fmla="*/ 2147483646 h 558"/>
                <a:gd name="T28" fmla="*/ 2147483646 w 714"/>
                <a:gd name="T29" fmla="*/ 2147483646 h 558"/>
                <a:gd name="T30" fmla="*/ 2147483646 w 714"/>
                <a:gd name="T31" fmla="*/ 2147483646 h 558"/>
                <a:gd name="T32" fmla="*/ 2147483646 w 714"/>
                <a:gd name="T33" fmla="*/ 2147483646 h 558"/>
                <a:gd name="T34" fmla="*/ 2147483646 w 714"/>
                <a:gd name="T35" fmla="*/ 2147483646 h 558"/>
                <a:gd name="T36" fmla="*/ 2147483646 w 714"/>
                <a:gd name="T37" fmla="*/ 2147483646 h 558"/>
                <a:gd name="T38" fmla="*/ 2147483646 w 714"/>
                <a:gd name="T39" fmla="*/ 2147483646 h 558"/>
                <a:gd name="T40" fmla="*/ 2147483646 w 714"/>
                <a:gd name="T41" fmla="*/ 2147483646 h 558"/>
                <a:gd name="T42" fmla="*/ 2147483646 w 714"/>
                <a:gd name="T43" fmla="*/ 2147483646 h 558"/>
                <a:gd name="T44" fmla="*/ 2147483646 w 714"/>
                <a:gd name="T45" fmla="*/ 2147483646 h 558"/>
                <a:gd name="T46" fmla="*/ 2147483646 w 714"/>
                <a:gd name="T47" fmla="*/ 2147483646 h 558"/>
                <a:gd name="T48" fmla="*/ 2147483646 w 714"/>
                <a:gd name="T49" fmla="*/ 2147483646 h 558"/>
                <a:gd name="T50" fmla="*/ 2147483646 w 714"/>
                <a:gd name="T51" fmla="*/ 2147483646 h 558"/>
                <a:gd name="T52" fmla="*/ 2147483646 w 714"/>
                <a:gd name="T53" fmla="*/ 2147483646 h 558"/>
                <a:gd name="T54" fmla="*/ 2147483646 w 714"/>
                <a:gd name="T55" fmla="*/ 2147483646 h 558"/>
                <a:gd name="T56" fmla="*/ 2147483646 w 714"/>
                <a:gd name="T57" fmla="*/ 2147483646 h 558"/>
                <a:gd name="T58" fmla="*/ 2147483646 w 714"/>
                <a:gd name="T59" fmla="*/ 2147483646 h 558"/>
                <a:gd name="T60" fmla="*/ 2147483646 w 714"/>
                <a:gd name="T61" fmla="*/ 2147483646 h 558"/>
                <a:gd name="T62" fmla="*/ 2147483646 w 714"/>
                <a:gd name="T63" fmla="*/ 2147483646 h 558"/>
                <a:gd name="T64" fmla="*/ 2147483646 w 714"/>
                <a:gd name="T65" fmla="*/ 2147483646 h 558"/>
                <a:gd name="T66" fmla="*/ 2147483646 w 714"/>
                <a:gd name="T67" fmla="*/ 2147483646 h 558"/>
                <a:gd name="T68" fmla="*/ 2147483646 w 714"/>
                <a:gd name="T69" fmla="*/ 2147483646 h 558"/>
                <a:gd name="T70" fmla="*/ 2147483646 w 714"/>
                <a:gd name="T71" fmla="*/ 2147483646 h 558"/>
                <a:gd name="T72" fmla="*/ 2147483646 w 714"/>
                <a:gd name="T73" fmla="*/ 2147483646 h 5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4"/>
                <a:gd name="T112" fmla="*/ 0 h 558"/>
                <a:gd name="T113" fmla="*/ 714 w 714"/>
                <a:gd name="T114" fmla="*/ 558 h 5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4" h="558">
                  <a:moveTo>
                    <a:pt x="229" y="0"/>
                  </a:moveTo>
                  <a:cubicBezTo>
                    <a:pt x="213" y="1"/>
                    <a:pt x="127" y="0"/>
                    <a:pt x="92" y="18"/>
                  </a:cubicBezTo>
                  <a:cubicBezTo>
                    <a:pt x="63" y="33"/>
                    <a:pt x="19" y="82"/>
                    <a:pt x="19" y="82"/>
                  </a:cubicBezTo>
                  <a:cubicBezTo>
                    <a:pt x="3" y="132"/>
                    <a:pt x="0" y="179"/>
                    <a:pt x="46" y="210"/>
                  </a:cubicBezTo>
                  <a:cubicBezTo>
                    <a:pt x="66" y="267"/>
                    <a:pt x="114" y="265"/>
                    <a:pt x="165" y="284"/>
                  </a:cubicBezTo>
                  <a:cubicBezTo>
                    <a:pt x="208" y="272"/>
                    <a:pt x="224" y="281"/>
                    <a:pt x="238" y="238"/>
                  </a:cubicBezTo>
                  <a:cubicBezTo>
                    <a:pt x="256" y="9"/>
                    <a:pt x="267" y="101"/>
                    <a:pt x="577" y="110"/>
                  </a:cubicBezTo>
                  <a:cubicBezTo>
                    <a:pt x="621" y="139"/>
                    <a:pt x="626" y="140"/>
                    <a:pt x="613" y="192"/>
                  </a:cubicBezTo>
                  <a:cubicBezTo>
                    <a:pt x="580" y="189"/>
                    <a:pt x="545" y="193"/>
                    <a:pt x="513" y="183"/>
                  </a:cubicBezTo>
                  <a:cubicBezTo>
                    <a:pt x="492" y="177"/>
                    <a:pt x="476" y="158"/>
                    <a:pt x="458" y="146"/>
                  </a:cubicBezTo>
                  <a:cubicBezTo>
                    <a:pt x="442" y="135"/>
                    <a:pt x="419" y="139"/>
                    <a:pt x="403" y="128"/>
                  </a:cubicBezTo>
                  <a:cubicBezTo>
                    <a:pt x="348" y="92"/>
                    <a:pt x="303" y="90"/>
                    <a:pt x="238" y="82"/>
                  </a:cubicBezTo>
                  <a:cubicBezTo>
                    <a:pt x="157" y="92"/>
                    <a:pt x="151" y="80"/>
                    <a:pt x="129" y="146"/>
                  </a:cubicBezTo>
                  <a:cubicBezTo>
                    <a:pt x="132" y="155"/>
                    <a:pt x="130" y="168"/>
                    <a:pt x="138" y="174"/>
                  </a:cubicBezTo>
                  <a:cubicBezTo>
                    <a:pt x="199" y="218"/>
                    <a:pt x="394" y="209"/>
                    <a:pt x="421" y="210"/>
                  </a:cubicBezTo>
                  <a:cubicBezTo>
                    <a:pt x="439" y="216"/>
                    <a:pt x="458" y="223"/>
                    <a:pt x="476" y="229"/>
                  </a:cubicBezTo>
                  <a:cubicBezTo>
                    <a:pt x="485" y="232"/>
                    <a:pt x="504" y="238"/>
                    <a:pt x="504" y="238"/>
                  </a:cubicBezTo>
                  <a:cubicBezTo>
                    <a:pt x="513" y="265"/>
                    <a:pt x="525" y="272"/>
                    <a:pt x="485" y="274"/>
                  </a:cubicBezTo>
                  <a:cubicBezTo>
                    <a:pt x="351" y="280"/>
                    <a:pt x="217" y="281"/>
                    <a:pt x="83" y="284"/>
                  </a:cubicBezTo>
                  <a:cubicBezTo>
                    <a:pt x="41" y="298"/>
                    <a:pt x="50" y="308"/>
                    <a:pt x="37" y="348"/>
                  </a:cubicBezTo>
                  <a:cubicBezTo>
                    <a:pt x="48" y="428"/>
                    <a:pt x="42" y="426"/>
                    <a:pt x="120" y="439"/>
                  </a:cubicBezTo>
                  <a:cubicBezTo>
                    <a:pt x="214" y="431"/>
                    <a:pt x="229" y="434"/>
                    <a:pt x="293" y="384"/>
                  </a:cubicBezTo>
                  <a:cubicBezTo>
                    <a:pt x="314" y="367"/>
                    <a:pt x="366" y="348"/>
                    <a:pt x="366" y="348"/>
                  </a:cubicBezTo>
                  <a:cubicBezTo>
                    <a:pt x="536" y="358"/>
                    <a:pt x="505" y="327"/>
                    <a:pt x="586" y="412"/>
                  </a:cubicBezTo>
                  <a:cubicBezTo>
                    <a:pt x="615" y="499"/>
                    <a:pt x="454" y="450"/>
                    <a:pt x="421" y="448"/>
                  </a:cubicBezTo>
                  <a:cubicBezTo>
                    <a:pt x="354" y="426"/>
                    <a:pt x="437" y="456"/>
                    <a:pt x="366" y="421"/>
                  </a:cubicBezTo>
                  <a:cubicBezTo>
                    <a:pt x="307" y="392"/>
                    <a:pt x="238" y="377"/>
                    <a:pt x="174" y="366"/>
                  </a:cubicBezTo>
                  <a:cubicBezTo>
                    <a:pt x="162" y="369"/>
                    <a:pt x="148" y="367"/>
                    <a:pt x="138" y="375"/>
                  </a:cubicBezTo>
                  <a:cubicBezTo>
                    <a:pt x="112" y="396"/>
                    <a:pt x="132" y="480"/>
                    <a:pt x="156" y="503"/>
                  </a:cubicBezTo>
                  <a:cubicBezTo>
                    <a:pt x="164" y="511"/>
                    <a:pt x="175" y="514"/>
                    <a:pt x="184" y="521"/>
                  </a:cubicBezTo>
                  <a:cubicBezTo>
                    <a:pt x="191" y="526"/>
                    <a:pt x="194" y="536"/>
                    <a:pt x="202" y="540"/>
                  </a:cubicBezTo>
                  <a:cubicBezTo>
                    <a:pt x="219" y="549"/>
                    <a:pt x="257" y="558"/>
                    <a:pt x="257" y="558"/>
                  </a:cubicBezTo>
                  <a:cubicBezTo>
                    <a:pt x="281" y="555"/>
                    <a:pt x="306" y="556"/>
                    <a:pt x="330" y="549"/>
                  </a:cubicBezTo>
                  <a:cubicBezTo>
                    <a:pt x="358" y="541"/>
                    <a:pt x="374" y="513"/>
                    <a:pt x="403" y="503"/>
                  </a:cubicBezTo>
                  <a:cubicBezTo>
                    <a:pt x="436" y="454"/>
                    <a:pt x="502" y="421"/>
                    <a:pt x="549" y="384"/>
                  </a:cubicBezTo>
                  <a:cubicBezTo>
                    <a:pt x="569" y="369"/>
                    <a:pt x="591" y="340"/>
                    <a:pt x="613" y="329"/>
                  </a:cubicBezTo>
                  <a:cubicBezTo>
                    <a:pt x="641" y="315"/>
                    <a:pt x="688" y="320"/>
                    <a:pt x="714" y="32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TextBox 50">
              <a:extLst>
                <a:ext uri="{FF2B5EF4-FFF2-40B4-BE49-F238E27FC236}">
                  <a16:creationId xmlns:a16="http://schemas.microsoft.com/office/drawing/2014/main" id="{2A95A6D6-DFFF-4F60-8F58-BCA78D85E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3966" y="5356511"/>
              <a:ext cx="833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CH</a:t>
              </a:r>
              <a:r>
                <a:rPr lang="en-US" altLang="en-US" sz="1800" baseline="-25000">
                  <a:solidFill>
                    <a:schemeClr val="bg1"/>
                  </a:solidFill>
                </a:rPr>
                <a:t>2</a:t>
              </a:r>
              <a:r>
                <a:rPr lang="en-US" altLang="en-US" sz="1800">
                  <a:solidFill>
                    <a:schemeClr val="bg1"/>
                  </a:solidFill>
                </a:rPr>
                <a:t>-S</a:t>
              </a:r>
            </a:p>
          </p:txBody>
        </p:sp>
        <p:grpSp>
          <p:nvGrpSpPr>
            <p:cNvPr id="19479" name="Group 51">
              <a:extLst>
                <a:ext uri="{FF2B5EF4-FFF2-40B4-BE49-F238E27FC236}">
                  <a16:creationId xmlns:a16="http://schemas.microsoft.com/office/drawing/2014/main" id="{276BB56C-B365-4E48-844D-E9DB9EC887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7016" y="4968884"/>
              <a:ext cx="1418978" cy="753365"/>
              <a:chOff x="2930256" y="4973742"/>
              <a:chExt cx="1418978" cy="753365"/>
            </a:xfrm>
          </p:grpSpPr>
          <p:sp>
            <p:nvSpPr>
              <p:cNvPr id="19483" name="TextBox 52">
                <a:extLst>
                  <a:ext uri="{FF2B5EF4-FFF2-40B4-BE49-F238E27FC236}">
                    <a16:creationId xmlns:a16="http://schemas.microsoft.com/office/drawing/2014/main" id="{C41758CF-D816-4ED0-9EF9-0CC367706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0256" y="5357775"/>
                <a:ext cx="14189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</a:rPr>
                  <a:t>-CH</a:t>
                </a:r>
                <a:r>
                  <a:rPr lang="en-US" altLang="en-US" sz="1800" baseline="-25000">
                    <a:solidFill>
                      <a:schemeClr val="bg1"/>
                    </a:solidFill>
                  </a:rPr>
                  <a:t>2</a:t>
                </a:r>
                <a:r>
                  <a:rPr lang="en-US" altLang="en-US" sz="1800">
                    <a:solidFill>
                      <a:schemeClr val="bg1"/>
                    </a:solidFill>
                  </a:rPr>
                  <a:t>-C-NH</a:t>
                </a:r>
                <a:r>
                  <a:rPr lang="en-US" altLang="en-US" sz="1800" baseline="-2500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8804F2-0AF2-470F-B38B-3F078931BFAC}"/>
                  </a:ext>
                </a:extLst>
              </p:cNvPr>
              <p:cNvSpPr txBox="1"/>
              <p:nvPr/>
            </p:nvSpPr>
            <p:spPr>
              <a:xfrm>
                <a:off x="3453343" y="4973742"/>
                <a:ext cx="461665" cy="470642"/>
              </a:xfrm>
              <a:prstGeom prst="rect">
                <a:avLst/>
              </a:prstGeom>
              <a:noFill/>
            </p:spPr>
            <p:txBody>
              <a:bodyPr vert="vert270"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= O</a:t>
                </a:r>
              </a:p>
            </p:txBody>
          </p:sp>
        </p:grpSp>
        <p:sp>
          <p:nvSpPr>
            <p:cNvPr id="19480" name="TextBox 55">
              <a:extLst>
                <a:ext uri="{FF2B5EF4-FFF2-40B4-BE49-F238E27FC236}">
                  <a16:creationId xmlns:a16="http://schemas.microsoft.com/office/drawing/2014/main" id="{36BF1E85-48A7-45AA-A6B7-F4E84AC0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6576" y="5384132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9481" name="TextBox 56">
              <a:extLst>
                <a:ext uri="{FF2B5EF4-FFF2-40B4-BE49-F238E27FC236}">
                  <a16:creationId xmlns:a16="http://schemas.microsoft.com/office/drawing/2014/main" id="{58054684-4EA1-46F2-B6FA-122281000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5894" y="5384132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HI</a:t>
              </a:r>
            </a:p>
          </p:txBody>
        </p:sp>
        <p:sp>
          <p:nvSpPr>
            <p:cNvPr id="19482" name="TextBox 57">
              <a:extLst>
                <a:ext uri="{FF2B5EF4-FFF2-40B4-BE49-F238E27FC236}">
                  <a16:creationId xmlns:a16="http://schemas.microsoft.com/office/drawing/2014/main" id="{E68FBCED-E57A-439E-940C-94B040EC66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4814" y="5712745"/>
              <a:ext cx="10397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RT, dark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598148F-68D6-4752-9800-2630A3B4B012}"/>
              </a:ext>
            </a:extLst>
          </p:cNvPr>
          <p:cNvSpPr txBox="1"/>
          <p:nvPr/>
        </p:nvSpPr>
        <p:spPr>
          <a:xfrm>
            <a:off x="5414963" y="5903913"/>
            <a:ext cx="33924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B0F0"/>
                </a:solidFill>
                <a:latin typeface="+mn-lt"/>
              </a:rPr>
              <a:t>Don’t use IAA for ubiquitin proteomics (IAA lysine adducts mimic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diGly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+mn-lt"/>
              </a:rPr>
              <a:t>Ub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 tag)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8CF88C08-76C6-4BA8-8BC6-7B57F42FF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77838"/>
            <a:ext cx="3895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Protease Digestion</a:t>
            </a: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310715F7-2740-4F61-931A-10353307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516063"/>
            <a:ext cx="398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You might want to know…</a:t>
            </a: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4EB80B02-A97B-4E80-9057-294F923C3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130425"/>
            <a:ext cx="87868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bg1"/>
                </a:solidFill>
              </a:rPr>
              <a:t>Proteases:</a:t>
            </a:r>
            <a:endParaRPr lang="en-US" altLang="en-US" sz="18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>
                <a:solidFill>
                  <a:schemeClr val="bg1"/>
                </a:solidFill>
              </a:rPr>
              <a:t> Trypsin is most common protease used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Cleaves after K &amp;R (reduced activity for KP and RP)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Cheap and readily available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Generally produces peptides 700-3000 Da; ideal for MS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Very active in both gel and solution (urea &lt; 2 M)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 Autodigestion needs to be controlled; keep cool until ready to activate with protein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>
                <a:solidFill>
                  <a:schemeClr val="bg1"/>
                </a:solidFill>
              </a:rPr>
              <a:t> pH, amounts of salts and detergents must be controlled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>
                <a:solidFill>
                  <a:schemeClr val="bg1"/>
                </a:solidFill>
              </a:rPr>
              <a:t> Other proteases work well in solution but are difficult to use in -gel(?!)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Lys-C active at high urea concentrations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Lys-C at high [urea], followed by trypsin at lower [urea]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Other proteases used for peptide mapping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b="1">
                <a:solidFill>
                  <a:schemeClr val="bg1"/>
                </a:solidFill>
              </a:rPr>
              <a:t> Knowing starting amount of protein very helpful for 	optimizing digestion</a:t>
            </a:r>
          </a:p>
        </p:txBody>
      </p:sp>
      <p:sp>
        <p:nvSpPr>
          <p:cNvPr id="20485" name="Line 6">
            <a:extLst>
              <a:ext uri="{FF2B5EF4-FFF2-40B4-BE49-F238E27FC236}">
                <a16:creationId xmlns:a16="http://schemas.microsoft.com/office/drawing/2014/main" id="{CB0AF1D0-3E55-46A6-A795-F5FB94509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14DE7ED2-CE47-4DD6-B127-4C6DA6DB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13" y="477838"/>
            <a:ext cx="437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Peptide Fractionation</a:t>
            </a:r>
          </a:p>
        </p:txBody>
      </p:sp>
      <p:sp>
        <p:nvSpPr>
          <p:cNvPr id="21507" name="Line 6">
            <a:extLst>
              <a:ext uri="{FF2B5EF4-FFF2-40B4-BE49-F238E27FC236}">
                <a16:creationId xmlns:a16="http://schemas.microsoft.com/office/drawing/2014/main" id="{587C202C-7ECA-4CC5-BBBE-0D45E0162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C7FAC-90FE-49E3-BB18-86F66736BE45}"/>
              </a:ext>
            </a:extLst>
          </p:cNvPr>
          <p:cNvSpPr txBox="1"/>
          <p:nvPr/>
        </p:nvSpPr>
        <p:spPr>
          <a:xfrm>
            <a:off x="1371600" y="2990850"/>
            <a:ext cx="60213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Most common methods: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Strong cation exchange chromatography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Basic reverse phase chromatography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</a:rPr>
              <a:t>Isoelectric focusing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72CD914F-0BEB-41EB-9ACB-4711615D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4729163"/>
            <a:ext cx="759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These methods provide a first dimension of separation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80F052F8-87B2-47F6-BECC-6F2B88152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5357813"/>
            <a:ext cx="687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LC-MS provides a second degree of fractionation</a:t>
            </a:r>
          </a:p>
        </p:txBody>
      </p:sp>
      <p:sp>
        <p:nvSpPr>
          <p:cNvPr id="21511" name="TextBox 6">
            <a:extLst>
              <a:ext uri="{FF2B5EF4-FFF2-40B4-BE49-F238E27FC236}">
                <a16:creationId xmlns:a16="http://schemas.microsoft.com/office/drawing/2014/main" id="{1501C46B-7385-453B-995E-96EA3E88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677988"/>
            <a:ext cx="6965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Divide the complex mixture into less complex fractions that are more amenable to LC-MS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B3A9590A-782C-4AE7-8BF6-EAA0BE2E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331913"/>
            <a:ext cx="92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Goal: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9A6D9083-89A4-40AC-9143-3798E73A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30238"/>
            <a:ext cx="437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Peptide Fractionation</a:t>
            </a: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3B49F371-D37A-4F63-9CA1-F2EF558F5B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AAE60EEB-C7F6-4B47-B1D4-DC817439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211263"/>
            <a:ext cx="298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(complex mixtures)</a:t>
            </a:r>
          </a:p>
        </p:txBody>
      </p:sp>
      <p:grpSp>
        <p:nvGrpSpPr>
          <p:cNvPr id="22533" name="Group 8">
            <a:extLst>
              <a:ext uri="{FF2B5EF4-FFF2-40B4-BE49-F238E27FC236}">
                <a16:creationId xmlns:a16="http://schemas.microsoft.com/office/drawing/2014/main" id="{909DBB6D-CE36-49EE-82D1-8A784C44217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984500"/>
            <a:ext cx="4786313" cy="3052763"/>
            <a:chOff x="359834" y="2498650"/>
            <a:chExt cx="4786324" cy="3053218"/>
          </a:xfrm>
        </p:grpSpPr>
        <p:pic>
          <p:nvPicPr>
            <p:cNvPr id="22544" name="Picture 4">
              <a:extLst>
                <a:ext uri="{FF2B5EF4-FFF2-40B4-BE49-F238E27FC236}">
                  <a16:creationId xmlns:a16="http://schemas.microsoft.com/office/drawing/2014/main" id="{9ED0E016-6076-4ACE-AEBB-8E64B8EBA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3" t="8002" r="4524" b="9032"/>
            <a:stretch>
              <a:fillRect/>
            </a:stretch>
          </p:blipFill>
          <p:spPr bwMode="auto">
            <a:xfrm>
              <a:off x="606055" y="2498650"/>
              <a:ext cx="4540103" cy="2806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45" name="TextBox 6">
              <a:extLst>
                <a:ext uri="{FF2B5EF4-FFF2-40B4-BE49-F238E27FC236}">
                  <a16:creationId xmlns:a16="http://schemas.microsoft.com/office/drawing/2014/main" id="{2F87A620-7699-4D5B-B849-3FCE0A1EA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7386" y="5305647"/>
              <a:ext cx="7986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</a:rPr>
                <a:t>Time (min)</a:t>
              </a:r>
            </a:p>
          </p:txBody>
        </p:sp>
        <p:sp>
          <p:nvSpPr>
            <p:cNvPr id="22546" name="TextBox 7">
              <a:extLst>
                <a:ext uri="{FF2B5EF4-FFF2-40B4-BE49-F238E27FC236}">
                  <a16:creationId xmlns:a16="http://schemas.microsoft.com/office/drawing/2014/main" id="{892E5A30-843C-4455-B591-75B1CED08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96701" y="3779037"/>
              <a:ext cx="11592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</a:rPr>
                <a:t>Amplitude (mAU)</a:t>
              </a:r>
            </a:p>
          </p:txBody>
        </p:sp>
      </p:grpSp>
      <p:sp>
        <p:nvSpPr>
          <p:cNvPr id="22534" name="TextBox 9">
            <a:extLst>
              <a:ext uri="{FF2B5EF4-FFF2-40B4-BE49-F238E27FC236}">
                <a16:creationId xmlns:a16="http://schemas.microsoft.com/office/drawing/2014/main" id="{ACABA64D-E785-4812-BDB0-583BB49F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381250"/>
            <a:ext cx="447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chemeClr val="bg1"/>
                </a:solidFill>
              </a:rPr>
              <a:t>Strong-Cation Exchange Chromatography</a:t>
            </a:r>
          </a:p>
        </p:txBody>
      </p:sp>
      <p:sp>
        <p:nvSpPr>
          <p:cNvPr id="22535" name="TextBox 10">
            <a:extLst>
              <a:ext uri="{FF2B5EF4-FFF2-40B4-BE49-F238E27FC236}">
                <a16:creationId xmlns:a16="http://schemas.microsoft.com/office/drawing/2014/main" id="{9F08F30A-5F2B-45E1-AC4C-B54A2BFD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053138"/>
            <a:ext cx="103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Proteins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CCEE81-D186-484F-B70C-540F08E7888B}"/>
              </a:ext>
            </a:extLst>
          </p:cNvPr>
          <p:cNvCxnSpPr/>
          <p:nvPr/>
        </p:nvCxnSpPr>
        <p:spPr>
          <a:xfrm>
            <a:off x="1509713" y="6237288"/>
            <a:ext cx="62706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13">
            <a:extLst>
              <a:ext uri="{FF2B5EF4-FFF2-40B4-BE49-F238E27FC236}">
                <a16:creationId xmlns:a16="http://schemas.microsoft.com/office/drawing/2014/main" id="{336065D4-54D1-446C-B7D2-AD3FBCC0A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605313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Peptides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36E343-A502-4B82-A293-7DD531BEC394}"/>
              </a:ext>
            </a:extLst>
          </p:cNvPr>
          <p:cNvCxnSpPr/>
          <p:nvPr/>
        </p:nvCxnSpPr>
        <p:spPr>
          <a:xfrm>
            <a:off x="3219450" y="6237288"/>
            <a:ext cx="62706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5">
            <a:extLst>
              <a:ext uri="{FF2B5EF4-FFF2-40B4-BE49-F238E27FC236}">
                <a16:creationId xmlns:a16="http://schemas.microsoft.com/office/drawing/2014/main" id="{13125EA6-0889-42CE-BEC0-0DE894F7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53138"/>
            <a:ext cx="65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SCX</a:t>
            </a:r>
          </a:p>
        </p:txBody>
      </p:sp>
      <p:sp>
        <p:nvSpPr>
          <p:cNvPr id="22540" name="TextBox 17">
            <a:extLst>
              <a:ext uri="{FF2B5EF4-FFF2-40B4-BE49-F238E27FC236}">
                <a16:creationId xmlns:a16="http://schemas.microsoft.com/office/drawing/2014/main" id="{2F53AC7D-2919-425C-BCC0-EE366ADA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5622925"/>
            <a:ext cx="3763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- Fractions are pooled, </a:t>
            </a:r>
            <a:r>
              <a:rPr lang="en-US" altLang="en-US" sz="1800" u="sng">
                <a:solidFill>
                  <a:schemeClr val="bg1"/>
                </a:solidFill>
              </a:rPr>
              <a:t>desalted</a:t>
            </a:r>
            <a:r>
              <a:rPr lang="en-US" altLang="en-US" sz="1800">
                <a:solidFill>
                  <a:schemeClr val="bg1"/>
                </a:solidFill>
              </a:rPr>
              <a:t> and run by MS</a:t>
            </a:r>
          </a:p>
        </p:txBody>
      </p:sp>
      <p:sp>
        <p:nvSpPr>
          <p:cNvPr id="22541" name="TextBox 18">
            <a:extLst>
              <a:ext uri="{FF2B5EF4-FFF2-40B4-BE49-F238E27FC236}">
                <a16:creationId xmlns:a16="http://schemas.microsoft.com/office/drawing/2014/main" id="{A1B5E597-AAE1-48BF-899E-63317DAC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4370388"/>
            <a:ext cx="3763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- Separation is based on solution charge of peptide (+1, +2, +3, +4)</a:t>
            </a:r>
          </a:p>
        </p:txBody>
      </p:sp>
      <p:sp>
        <p:nvSpPr>
          <p:cNvPr id="22542" name="TextBox 17">
            <a:extLst>
              <a:ext uri="{FF2B5EF4-FFF2-40B4-BE49-F238E27FC236}">
                <a16:creationId xmlns:a16="http://schemas.microsoft.com/office/drawing/2014/main" id="{011DF1ED-110A-487A-925E-C5DF21EC1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5124450"/>
            <a:ext cx="376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- Limited fractionation ability</a:t>
            </a:r>
          </a:p>
        </p:txBody>
      </p:sp>
      <p:pic>
        <p:nvPicPr>
          <p:cNvPr id="22543" name="Picture 1">
            <a:extLst>
              <a:ext uri="{FF2B5EF4-FFF2-40B4-BE49-F238E27FC236}">
                <a16:creationId xmlns:a16="http://schemas.microsoft.com/office/drawing/2014/main" id="{36EAFEBD-A433-4706-BE02-2513E5196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 r="12486" b="8473"/>
          <a:stretch>
            <a:fillRect/>
          </a:stretch>
        </p:blipFill>
        <p:spPr bwMode="auto">
          <a:xfrm>
            <a:off x="5381625" y="1863725"/>
            <a:ext cx="317817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17898193-4C21-41BC-ACA4-9FB790A0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586038"/>
            <a:ext cx="4665663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2">
            <a:extLst>
              <a:ext uri="{FF2B5EF4-FFF2-40B4-BE49-F238E27FC236}">
                <a16:creationId xmlns:a16="http://schemas.microsoft.com/office/drawing/2014/main" id="{0C8D454A-47AE-4439-A433-927A63C2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630238"/>
            <a:ext cx="448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Peptide Fractionation 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8CD2A713-E4BF-4536-971B-E001C4CA7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8FE79630-A4DB-4167-8C42-0B28DAB4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25" y="1211263"/>
            <a:ext cx="297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(complex mixtures)</a:t>
            </a:r>
          </a:p>
        </p:txBody>
      </p:sp>
      <p:sp>
        <p:nvSpPr>
          <p:cNvPr id="23558" name="TextBox 9">
            <a:extLst>
              <a:ext uri="{FF2B5EF4-FFF2-40B4-BE49-F238E27FC236}">
                <a16:creationId xmlns:a16="http://schemas.microsoft.com/office/drawing/2014/main" id="{AEDD6989-10C8-440B-81F8-A9A7FC6AC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001838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chemeClr val="bg1"/>
                </a:solidFill>
              </a:rPr>
              <a:t>Basic Reverse Phase Chromatography</a:t>
            </a:r>
          </a:p>
        </p:txBody>
      </p:sp>
      <p:sp>
        <p:nvSpPr>
          <p:cNvPr id="23559" name="TextBox 10">
            <a:extLst>
              <a:ext uri="{FF2B5EF4-FFF2-40B4-BE49-F238E27FC236}">
                <a16:creationId xmlns:a16="http://schemas.microsoft.com/office/drawing/2014/main" id="{3B46395C-9A98-4A0F-A4FA-0C2A3ECFA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053138"/>
            <a:ext cx="1030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Proteins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B56F76-278C-45A8-9351-669585F07768}"/>
              </a:ext>
            </a:extLst>
          </p:cNvPr>
          <p:cNvCxnSpPr/>
          <p:nvPr/>
        </p:nvCxnSpPr>
        <p:spPr>
          <a:xfrm>
            <a:off x="1509713" y="6237288"/>
            <a:ext cx="62706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3">
            <a:extLst>
              <a:ext uri="{FF2B5EF4-FFF2-40B4-BE49-F238E27FC236}">
                <a16:creationId xmlns:a16="http://schemas.microsoft.com/office/drawing/2014/main" id="{88F1258C-9651-4577-A7D0-A645D2F50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605313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Peptides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36BB73-FF8A-4808-A938-85A91782C0A6}"/>
              </a:ext>
            </a:extLst>
          </p:cNvPr>
          <p:cNvCxnSpPr/>
          <p:nvPr/>
        </p:nvCxnSpPr>
        <p:spPr>
          <a:xfrm>
            <a:off x="3219450" y="6237288"/>
            <a:ext cx="627063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15">
            <a:extLst>
              <a:ext uri="{FF2B5EF4-FFF2-40B4-BE49-F238E27FC236}">
                <a16:creationId xmlns:a16="http://schemas.microsoft.com/office/drawing/2014/main" id="{CE003B47-DD41-432C-8979-E5BE75B55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053138"/>
            <a:ext cx="63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bRP</a:t>
            </a:r>
          </a:p>
        </p:txBody>
      </p:sp>
      <p:sp>
        <p:nvSpPr>
          <p:cNvPr id="23564" name="TextBox 16">
            <a:extLst>
              <a:ext uri="{FF2B5EF4-FFF2-40B4-BE49-F238E27FC236}">
                <a16:creationId xmlns:a16="http://schemas.microsoft.com/office/drawing/2014/main" id="{DFDB410A-9A7C-4EEA-8D2A-F1FD8B7D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993958"/>
            <a:ext cx="376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- Separation based on hydrophobic properties of peptides</a:t>
            </a:r>
          </a:p>
        </p:txBody>
      </p:sp>
      <p:sp>
        <p:nvSpPr>
          <p:cNvPr id="23565" name="TextBox 17">
            <a:extLst>
              <a:ext uri="{FF2B5EF4-FFF2-40B4-BE49-F238E27FC236}">
                <a16:creationId xmlns:a16="http://schemas.microsoft.com/office/drawing/2014/main" id="{9EDF6BC2-DB28-4107-A1F6-62C0254A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4238423"/>
            <a:ext cx="3951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- Fractions are pooled and taken to dryness (usually 24 pools)</a:t>
            </a:r>
          </a:p>
        </p:txBody>
      </p:sp>
      <p:sp>
        <p:nvSpPr>
          <p:cNvPr id="23566" name="TextBox 18">
            <a:extLst>
              <a:ext uri="{FF2B5EF4-FFF2-40B4-BE49-F238E27FC236}">
                <a16:creationId xmlns:a16="http://schemas.microsoft.com/office/drawing/2014/main" id="{87864338-4EB1-42D6-B091-D0325345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3616190"/>
            <a:ext cx="394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- Generally, a more even distribution of peptides over chromatogram</a:t>
            </a:r>
          </a:p>
        </p:txBody>
      </p:sp>
      <p:sp>
        <p:nvSpPr>
          <p:cNvPr id="23567" name="TextBox 16">
            <a:extLst>
              <a:ext uri="{FF2B5EF4-FFF2-40B4-BE49-F238E27FC236}">
                <a16:creationId xmlns:a16="http://schemas.microsoft.com/office/drawing/2014/main" id="{9D1C1CBA-848C-4F88-BB4B-EB18C047B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2371725"/>
            <a:ext cx="396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- Standard reverse phase separation, but performed at pH 8</a:t>
            </a:r>
          </a:p>
        </p:txBody>
      </p:sp>
      <p:sp>
        <p:nvSpPr>
          <p:cNvPr id="23568" name="TextBox 18">
            <a:extLst>
              <a:ext uri="{FF2B5EF4-FFF2-40B4-BE49-F238E27FC236}">
                <a16:creationId xmlns:a16="http://schemas.microsoft.com/office/drawing/2014/main" id="{B2A48D6D-CFE9-4437-B830-6C095D5F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4860876"/>
            <a:ext cx="3948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- Volatile elution buffer that can be removed by vacuum centrifugation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DE258-64C6-4742-BDF4-4FA22EC680F8}"/>
              </a:ext>
            </a:extLst>
          </p:cNvPr>
          <p:cNvSpPr txBox="1"/>
          <p:nvPr/>
        </p:nvSpPr>
        <p:spPr>
          <a:xfrm>
            <a:off x="4875213" y="5975678"/>
            <a:ext cx="376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Pooling scheme: Pool 1 = F1, F25, F49, F73; Pool 2 = F2, F26, F50, F74; 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45D36C5-A81F-4777-8CDD-CAB346FA7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100" y="630238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Peptide Desalting </a:t>
            </a: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2722AE3C-CCF5-4BF2-A162-2F51F781A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0735DD4B-CF85-43DA-8229-D1212698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585913"/>
            <a:ext cx="2166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ZipTips (Millipore)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D3EE716F-DC65-43DD-9E57-CD65DE55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1954213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</a:rPr>
              <a:t>C18 (5-10 µg)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</a:rPr>
              <a:t>µC18 (2-5 µg)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</a:rPr>
              <a:t>SCX </a:t>
            </a:r>
          </a:p>
        </p:txBody>
      </p:sp>
      <p:pic>
        <p:nvPicPr>
          <p:cNvPr id="24582" name="Picture 6">
            <a:extLst>
              <a:ext uri="{FF2B5EF4-FFF2-40B4-BE49-F238E27FC236}">
                <a16:creationId xmlns:a16="http://schemas.microsoft.com/office/drawing/2014/main" id="{CD5459F0-064E-4A5E-96AC-F11FB2039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9" r="8368" b="21252"/>
          <a:stretch>
            <a:fillRect/>
          </a:stretch>
        </p:blipFill>
        <p:spPr bwMode="auto">
          <a:xfrm>
            <a:off x="6625682" y="1770063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extLst>
              <a:ext uri="{FF2B5EF4-FFF2-40B4-BE49-F238E27FC236}">
                <a16:creationId xmlns:a16="http://schemas.microsoft.com/office/drawing/2014/main" id="{2D8FE48A-91D1-44D2-8802-FE35BEB1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3689" r="3876"/>
          <a:stretch>
            <a:fillRect/>
          </a:stretch>
        </p:blipFill>
        <p:spPr bwMode="auto">
          <a:xfrm>
            <a:off x="6313488" y="3968750"/>
            <a:ext cx="20621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>
            <a:extLst>
              <a:ext uri="{FF2B5EF4-FFF2-40B4-BE49-F238E27FC236}">
                <a16:creationId xmlns:a16="http://schemas.microsoft.com/office/drawing/2014/main" id="{5ED14F7B-EA41-456F-8005-BCD5938A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/>
          <a:stretch>
            <a:fillRect/>
          </a:stretch>
        </p:blipFill>
        <p:spPr bwMode="auto">
          <a:xfrm>
            <a:off x="3548063" y="1443038"/>
            <a:ext cx="2047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0">
            <a:extLst>
              <a:ext uri="{FF2B5EF4-FFF2-40B4-BE49-F238E27FC236}">
                <a16:creationId xmlns:a16="http://schemas.microsoft.com/office/drawing/2014/main" id="{707C1BDE-748F-45A4-862F-F6202D31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4538663"/>
            <a:ext cx="309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OASIS Cartridges (Waters)</a:t>
            </a:r>
          </a:p>
        </p:txBody>
      </p:sp>
      <p:sp>
        <p:nvSpPr>
          <p:cNvPr id="24586" name="TextBox 11">
            <a:extLst>
              <a:ext uri="{FF2B5EF4-FFF2-40B4-BE49-F238E27FC236}">
                <a16:creationId xmlns:a16="http://schemas.microsoft.com/office/drawing/2014/main" id="{E540CE3C-B2BB-4ED3-8F7D-F265FBE69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905375"/>
            <a:ext cx="2716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</a:rPr>
              <a:t>Multiple sorbent types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</a:rPr>
              <a:t>Up to 100 µg</a:t>
            </a:r>
          </a:p>
        </p:txBody>
      </p:sp>
      <p:sp>
        <p:nvSpPr>
          <p:cNvPr id="24587" name="TextBox 12">
            <a:extLst>
              <a:ext uri="{FF2B5EF4-FFF2-40B4-BE49-F238E27FC236}">
                <a16:creationId xmlns:a16="http://schemas.microsoft.com/office/drawing/2014/main" id="{32F0C2C7-25ED-44F9-ABC0-A955010DA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6267450"/>
            <a:ext cx="467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Numerous companies sell desalting devices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B08518-F5A7-42E9-90B9-62F9A6BD530D}"/>
              </a:ext>
            </a:extLst>
          </p:cNvPr>
          <p:cNvCxnSpPr>
            <a:cxnSpLocks/>
          </p:cNvCxnSpPr>
          <p:nvPr/>
        </p:nvCxnSpPr>
        <p:spPr>
          <a:xfrm flipH="1">
            <a:off x="7795034" y="2586446"/>
            <a:ext cx="436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E3A63E-28F3-4A3E-999B-7F0DA6EBC5A9}"/>
              </a:ext>
            </a:extLst>
          </p:cNvPr>
          <p:cNvSpPr txBox="1"/>
          <p:nvPr/>
        </p:nvSpPr>
        <p:spPr>
          <a:xfrm>
            <a:off x="8166638" y="2393071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P200 tip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7AEFE3B7-032F-4CE8-9DE4-CD35C8977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4024313"/>
            <a:ext cx="4500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Carol Farr and Julie Saugstad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 R.S. Dow Neurobiology Lab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Portland,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522FD64F-A8FA-4C02-8D49-D1A234056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630238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A1C6AEFE-1DD2-440A-89D6-5EFA3278D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211263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(an example)</a:t>
            </a:r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F622D89D-42EB-4051-8151-92C7655587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F5CB428E-29F6-490B-9834-D052E45D6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436813"/>
            <a:ext cx="7456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FFFF"/>
                </a:solidFill>
              </a:rPr>
              <a:t>Identification of proteins that interact with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FFFF"/>
                </a:solidFill>
              </a:rPr>
              <a:t>metabotropic glutamate receptors 1 &amp; 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6CBF2236-8E82-465E-9B7A-DAC292D17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775" y="454025"/>
            <a:ext cx="3092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Course Outline</a:t>
            </a:r>
          </a:p>
        </p:txBody>
      </p:sp>
      <p:sp>
        <p:nvSpPr>
          <p:cNvPr id="4099" name="Line 3">
            <a:extLst>
              <a:ext uri="{FF2B5EF4-FFF2-40B4-BE49-F238E27FC236}">
                <a16:creationId xmlns:a16="http://schemas.microsoft.com/office/drawing/2014/main" id="{BA8F0336-2F17-4392-AAC9-26BFA81A3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7">
            <a:extLst>
              <a:ext uri="{FF2B5EF4-FFF2-40B4-BE49-F238E27FC236}">
                <a16:creationId xmlns:a16="http://schemas.microsoft.com/office/drawing/2014/main" id="{01DE8EB7-7E44-4536-A4F6-4C17BD098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1855788"/>
            <a:ext cx="25447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What is Proteomics?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Mass Spectrometers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Ionization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Analyzers</a:t>
            </a:r>
          </a:p>
          <a:p>
            <a:pPr lvl="1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Dissociation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The Mass Spectrum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>
                <a:solidFill>
                  <a:schemeClr val="bg1"/>
                </a:solidFill>
              </a:rPr>
              <a:t>LC-MS &amp; FAIMS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bg1"/>
              </a:solidFill>
            </a:endParaRPr>
          </a:p>
        </p:txBody>
      </p:sp>
      <p:sp>
        <p:nvSpPr>
          <p:cNvPr id="4101" name="Text Box 9">
            <a:extLst>
              <a:ext uri="{FF2B5EF4-FFF2-40B4-BE49-F238E27FC236}">
                <a16:creationId xmlns:a16="http://schemas.microsoft.com/office/drawing/2014/main" id="{3A770989-7D0E-4967-BF3D-4E590A2C8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1458913"/>
            <a:ext cx="2449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Tuesday </a:t>
            </a:r>
            <a:r>
              <a:rPr lang="en-US" altLang="en-US" sz="2400" b="1" dirty="0">
                <a:solidFill>
                  <a:srgbClr val="00FFFF"/>
                </a:solidFill>
              </a:rPr>
              <a:t>Teams</a:t>
            </a:r>
          </a:p>
        </p:txBody>
      </p:sp>
      <p:sp>
        <p:nvSpPr>
          <p:cNvPr id="4102" name="Line 10">
            <a:extLst>
              <a:ext uri="{FF2B5EF4-FFF2-40B4-BE49-F238E27FC236}">
                <a16:creationId xmlns:a16="http://schemas.microsoft.com/office/drawing/2014/main" id="{085CA141-7E2C-4A94-A4CB-4153CAA8C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8475" y="1857375"/>
            <a:ext cx="245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11">
            <a:extLst>
              <a:ext uri="{FF2B5EF4-FFF2-40B4-BE49-F238E27FC236}">
                <a16:creationId xmlns:a16="http://schemas.microsoft.com/office/drawing/2014/main" id="{C7BA8D07-B8E1-4428-98FB-56C164D2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855788"/>
            <a:ext cx="27559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-LC-MS/MS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-Orbitrap Eclipse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Protein Identification</a:t>
            </a:r>
          </a:p>
          <a:p>
            <a:pPr marL="60325" indent="-60325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Protein Database Searching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Peptide Validation</a:t>
            </a:r>
          </a:p>
          <a:p>
            <a:pPr marL="60325" indent="-60325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Linking Peptide IDs to Proteins</a:t>
            </a:r>
            <a:endParaRPr lang="en-US" altLang="en-US" sz="1800" b="1" dirty="0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4104" name="Text Box 13">
            <a:extLst>
              <a:ext uri="{FF2B5EF4-FFF2-40B4-BE49-F238E27FC236}">
                <a16:creationId xmlns:a16="http://schemas.microsoft.com/office/drawing/2014/main" id="{7384C7F2-635A-4885-AB39-8F46DAAD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50" y="1458913"/>
            <a:ext cx="2927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Wednesday </a:t>
            </a:r>
            <a:r>
              <a:rPr lang="en-US" altLang="en-US" sz="2400" b="1">
                <a:solidFill>
                  <a:srgbClr val="00FFFF"/>
                </a:solidFill>
              </a:rPr>
              <a:t>Teams</a:t>
            </a:r>
          </a:p>
        </p:txBody>
      </p:sp>
      <p:sp>
        <p:nvSpPr>
          <p:cNvPr id="4105" name="Line 14">
            <a:extLst>
              <a:ext uri="{FF2B5EF4-FFF2-40B4-BE49-F238E27FC236}">
                <a16:creationId xmlns:a16="http://schemas.microsoft.com/office/drawing/2014/main" id="{3843271D-EEDD-42AB-904F-74D95499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1857375"/>
            <a:ext cx="3067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Text Box 15">
            <a:extLst>
              <a:ext uri="{FF2B5EF4-FFF2-40B4-BE49-F238E27FC236}">
                <a16:creationId xmlns:a16="http://schemas.microsoft.com/office/drawing/2014/main" id="{3AE6FA96-0D3B-4A28-B3E0-B8FF1D4F8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4772025"/>
            <a:ext cx="37893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-Modification Analysis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-Serum Proteomics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-</a:t>
            </a:r>
            <a:r>
              <a:rPr lang="en-US" altLang="en-US" sz="1800" b="1" dirty="0">
                <a:solidFill>
                  <a:srgbClr val="FF00FF"/>
                </a:solidFill>
              </a:rPr>
              <a:t>Facility Tour </a:t>
            </a:r>
          </a:p>
        </p:txBody>
      </p:sp>
      <p:grpSp>
        <p:nvGrpSpPr>
          <p:cNvPr id="4107" name="Group 16">
            <a:extLst>
              <a:ext uri="{FF2B5EF4-FFF2-40B4-BE49-F238E27FC236}">
                <a16:creationId xmlns:a16="http://schemas.microsoft.com/office/drawing/2014/main" id="{CEEE3092-DBB9-4EC6-B00C-50E74D846464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4373563"/>
            <a:ext cx="2784475" cy="461962"/>
            <a:chOff x="504" y="2755"/>
            <a:chExt cx="1754" cy="291"/>
          </a:xfrm>
        </p:grpSpPr>
        <p:sp>
          <p:nvSpPr>
            <p:cNvPr id="4115" name="Text Box 17">
              <a:extLst>
                <a:ext uri="{FF2B5EF4-FFF2-40B4-BE49-F238E27FC236}">
                  <a16:creationId xmlns:a16="http://schemas.microsoft.com/office/drawing/2014/main" id="{F1C488B7-BADE-4BD7-99A0-7B1A3FB8B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" y="2755"/>
              <a:ext cx="164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Thursday </a:t>
              </a:r>
              <a:r>
                <a:rPr lang="en-US" altLang="en-US" sz="2400" b="1">
                  <a:solidFill>
                    <a:srgbClr val="00FFFF"/>
                  </a:solidFill>
                </a:rPr>
                <a:t>Teams</a:t>
              </a:r>
            </a:p>
          </p:txBody>
        </p:sp>
        <p:sp>
          <p:nvSpPr>
            <p:cNvPr id="4116" name="Line 18">
              <a:extLst>
                <a:ext uri="{FF2B5EF4-FFF2-40B4-BE49-F238E27FC236}">
                  <a16:creationId xmlns:a16="http://schemas.microsoft.com/office/drawing/2014/main" id="{2BF8123F-69E7-4D29-A727-8218D1600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3006"/>
              <a:ext cx="175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8" name="Text Box 23">
            <a:extLst>
              <a:ext uri="{FF2B5EF4-FFF2-40B4-BE49-F238E27FC236}">
                <a16:creationId xmlns:a16="http://schemas.microsoft.com/office/drawing/2014/main" id="{927ECF19-F425-4DF9-99FC-0B7E9B42E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1865313"/>
            <a:ext cx="3368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Sample Preparation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b="1" dirty="0">
                <a:solidFill>
                  <a:schemeClr val="bg1"/>
                </a:solidFill>
              </a:rPr>
              <a:t>Protein Quantification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4109" name="Text Box 9">
            <a:extLst>
              <a:ext uri="{FF2B5EF4-FFF2-40B4-BE49-F238E27FC236}">
                <a16:creationId xmlns:a16="http://schemas.microsoft.com/office/drawing/2014/main" id="{4411D482-C7D5-46BC-8428-A875887E9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455738"/>
            <a:ext cx="2384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Monday </a:t>
            </a:r>
            <a:r>
              <a:rPr lang="en-US" altLang="en-US" sz="2400" b="1">
                <a:solidFill>
                  <a:srgbClr val="00FFFF"/>
                </a:solidFill>
              </a:rPr>
              <a:t>Teams</a:t>
            </a:r>
          </a:p>
        </p:txBody>
      </p:sp>
      <p:sp>
        <p:nvSpPr>
          <p:cNvPr id="4110" name="Line 10">
            <a:extLst>
              <a:ext uri="{FF2B5EF4-FFF2-40B4-BE49-F238E27FC236}">
                <a16:creationId xmlns:a16="http://schemas.microsoft.com/office/drawing/2014/main" id="{9A11E8D1-723A-4444-96E3-5A4824829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3" y="1854200"/>
            <a:ext cx="2457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1" name="Group 16">
            <a:extLst>
              <a:ext uri="{FF2B5EF4-FFF2-40B4-BE49-F238E27FC236}">
                <a16:creationId xmlns:a16="http://schemas.microsoft.com/office/drawing/2014/main" id="{A2514951-D201-480A-8822-14B7DA98CF04}"/>
              </a:ext>
            </a:extLst>
          </p:cNvPr>
          <p:cNvGrpSpPr>
            <a:grpSpLocks/>
          </p:cNvGrpSpPr>
          <p:nvPr/>
        </p:nvGrpSpPr>
        <p:grpSpPr bwMode="auto">
          <a:xfrm>
            <a:off x="4440238" y="4373563"/>
            <a:ext cx="2994025" cy="461962"/>
            <a:chOff x="504" y="2755"/>
            <a:chExt cx="1754" cy="291"/>
          </a:xfrm>
        </p:grpSpPr>
        <p:sp>
          <p:nvSpPr>
            <p:cNvPr id="4113" name="Text Box 17">
              <a:extLst>
                <a:ext uri="{FF2B5EF4-FFF2-40B4-BE49-F238E27FC236}">
                  <a16:creationId xmlns:a16="http://schemas.microsoft.com/office/drawing/2014/main" id="{9DD6022D-D3D5-446E-A9C3-A555B3C28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" y="2755"/>
              <a:ext cx="1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Friday </a:t>
              </a:r>
              <a:r>
                <a:rPr lang="en-US" altLang="en-US" sz="2400" b="1">
                  <a:solidFill>
                    <a:srgbClr val="00FFFF"/>
                  </a:solidFill>
                </a:rPr>
                <a:t>Teams</a:t>
              </a:r>
            </a:p>
          </p:txBody>
        </p:sp>
        <p:sp>
          <p:nvSpPr>
            <p:cNvPr id="4114" name="Line 18">
              <a:extLst>
                <a:ext uri="{FF2B5EF4-FFF2-40B4-BE49-F238E27FC236}">
                  <a16:creationId xmlns:a16="http://schemas.microsoft.com/office/drawing/2014/main" id="{F7C5660B-E71D-4897-AD05-1588A79FB9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3006"/>
              <a:ext cx="1754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2" name="Text Box 15">
            <a:extLst>
              <a:ext uri="{FF2B5EF4-FFF2-40B4-BE49-F238E27FC236}">
                <a16:creationId xmlns:a16="http://schemas.microsoft.com/office/drawing/2014/main" id="{26F7ADD0-2C44-454A-9452-172AF11A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4772025"/>
            <a:ext cx="4587875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-Emerging Topics in Proteomics (</a:t>
            </a:r>
            <a:r>
              <a:rPr lang="en-US" altLang="en-US" sz="1800" b="1" dirty="0" err="1">
                <a:solidFill>
                  <a:schemeClr val="bg1"/>
                </a:solidFill>
              </a:rPr>
              <a:t>kinda</a:t>
            </a:r>
            <a:r>
              <a:rPr lang="en-US" altLang="en-US" sz="1800" b="1" dirty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-Targeted Proteomics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 MHC Peptides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 Laser Capture Microdissection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-Proteome Discoverer 2.5 Demo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-</a:t>
            </a:r>
            <a:r>
              <a:rPr lang="en-US" altLang="en-US" sz="1800" b="1" dirty="0">
                <a:solidFill>
                  <a:srgbClr val="FF00FF"/>
                </a:solidFill>
              </a:rPr>
              <a:t>Course Survey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1057DE4E-D537-4E1E-96C5-66CAEBFE0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5138"/>
            <a:ext cx="343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1. Protein complex in solution</a:t>
            </a:r>
          </a:p>
        </p:txBody>
      </p:sp>
      <p:grpSp>
        <p:nvGrpSpPr>
          <p:cNvPr id="26627" name="Group 3">
            <a:extLst>
              <a:ext uri="{FF2B5EF4-FFF2-40B4-BE49-F238E27FC236}">
                <a16:creationId xmlns:a16="http://schemas.microsoft.com/office/drawing/2014/main" id="{E64E7E4B-872F-4FDC-B822-71985CDF181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848100"/>
            <a:ext cx="2606675" cy="1076325"/>
            <a:chOff x="608" y="2274"/>
            <a:chExt cx="1642" cy="678"/>
          </a:xfrm>
        </p:grpSpPr>
        <p:grpSp>
          <p:nvGrpSpPr>
            <p:cNvPr id="26654" name="Group 4">
              <a:extLst>
                <a:ext uri="{FF2B5EF4-FFF2-40B4-BE49-F238E27FC236}">
                  <a16:creationId xmlns:a16="http://schemas.microsoft.com/office/drawing/2014/main" id="{5075152D-9AE3-4F66-A3DB-4A92AAE96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" y="2384"/>
              <a:ext cx="818" cy="310"/>
              <a:chOff x="521" y="2802"/>
              <a:chExt cx="818" cy="310"/>
            </a:xfrm>
          </p:grpSpPr>
          <p:sp>
            <p:nvSpPr>
              <p:cNvPr id="26661" name="Line 5">
                <a:extLst>
                  <a:ext uri="{FF2B5EF4-FFF2-40B4-BE49-F238E27FC236}">
                    <a16:creationId xmlns:a16="http://schemas.microsoft.com/office/drawing/2014/main" id="{0CC54211-9F49-4220-864E-7E3D478AE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2951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Line 6">
                <a:extLst>
                  <a:ext uri="{FF2B5EF4-FFF2-40B4-BE49-F238E27FC236}">
                    <a16:creationId xmlns:a16="http://schemas.microsoft.com/office/drawing/2014/main" id="{D6B7C631-0921-4CB5-B362-B02EEA70F4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" y="2802"/>
                <a:ext cx="289" cy="15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Line 7">
                <a:extLst>
                  <a:ext uri="{FF2B5EF4-FFF2-40B4-BE49-F238E27FC236}">
                    <a16:creationId xmlns:a16="http://schemas.microsoft.com/office/drawing/2014/main" id="{655D3646-21C8-47FC-9AEE-EEFEE14F0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962"/>
                <a:ext cx="289" cy="15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55" name="Group 8">
              <a:extLst>
                <a:ext uri="{FF2B5EF4-FFF2-40B4-BE49-F238E27FC236}">
                  <a16:creationId xmlns:a16="http://schemas.microsoft.com/office/drawing/2014/main" id="{978BF138-1577-4791-947E-5A49FA4A03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2274"/>
              <a:ext cx="883" cy="678"/>
              <a:chOff x="593" y="1768"/>
              <a:chExt cx="1301" cy="922"/>
            </a:xfrm>
          </p:grpSpPr>
          <p:sp>
            <p:nvSpPr>
              <p:cNvPr id="26656" name="Oval 9">
                <a:extLst>
                  <a:ext uri="{FF2B5EF4-FFF2-40B4-BE49-F238E27FC236}">
                    <a16:creationId xmlns:a16="http://schemas.microsoft.com/office/drawing/2014/main" id="{88C731FA-6F60-4DB1-93C5-FB4C8E975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1973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57" name="Rectangle 10">
                <a:extLst>
                  <a:ext uri="{FF2B5EF4-FFF2-40B4-BE49-F238E27FC236}">
                    <a16:creationId xmlns:a16="http://schemas.microsoft.com/office/drawing/2014/main" id="{75A3C5F7-593E-444A-B0A2-293927A0C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375"/>
                <a:ext cx="418" cy="31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58" name="AutoShape 11">
                <a:extLst>
                  <a:ext uri="{FF2B5EF4-FFF2-40B4-BE49-F238E27FC236}">
                    <a16:creationId xmlns:a16="http://schemas.microsoft.com/office/drawing/2014/main" id="{558DE8B0-B0CB-4F49-A622-AF59F87B9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068"/>
                <a:ext cx="418" cy="29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59" name="Rectangle 12">
                <a:extLst>
                  <a:ext uri="{FF2B5EF4-FFF2-40B4-BE49-F238E27FC236}">
                    <a16:creationId xmlns:a16="http://schemas.microsoft.com/office/drawing/2014/main" id="{FC21EBAF-7AE6-4185-B999-BDFAF9F1A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1768"/>
                <a:ext cx="355" cy="3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60" name="Oval 13">
                <a:extLst>
                  <a:ext uri="{FF2B5EF4-FFF2-40B4-BE49-F238E27FC236}">
                    <a16:creationId xmlns:a16="http://schemas.microsoft.com/office/drawing/2014/main" id="{6C0E100E-1ADD-42DC-A960-88878B4A9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" y="1926"/>
                <a:ext cx="441" cy="39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6628" name="Text Box 14">
            <a:extLst>
              <a:ext uri="{FF2B5EF4-FFF2-40B4-BE49-F238E27FC236}">
                <a16:creationId xmlns:a16="http://schemas.microsoft.com/office/drawing/2014/main" id="{84F0C1E6-5485-48DC-9584-4B913EACE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33750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2. Antibody capture of complex</a:t>
            </a:r>
          </a:p>
        </p:txBody>
      </p:sp>
      <p:sp>
        <p:nvSpPr>
          <p:cNvPr id="26629" name="Text Box 15">
            <a:extLst>
              <a:ext uri="{FF2B5EF4-FFF2-40B4-BE49-F238E27FC236}">
                <a16:creationId xmlns:a16="http://schemas.microsoft.com/office/drawing/2014/main" id="{18E82C84-EEE6-46C8-A5F9-30231E13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504666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3. Elute purified complex</a:t>
            </a:r>
          </a:p>
        </p:txBody>
      </p:sp>
      <p:grpSp>
        <p:nvGrpSpPr>
          <p:cNvPr id="26630" name="Group 16">
            <a:extLst>
              <a:ext uri="{FF2B5EF4-FFF2-40B4-BE49-F238E27FC236}">
                <a16:creationId xmlns:a16="http://schemas.microsoft.com/office/drawing/2014/main" id="{2E4DD6B7-6156-4CED-B3D1-D9228A10132B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5516563"/>
            <a:ext cx="1401762" cy="1076325"/>
            <a:chOff x="593" y="1768"/>
            <a:chExt cx="1301" cy="922"/>
          </a:xfrm>
        </p:grpSpPr>
        <p:sp>
          <p:nvSpPr>
            <p:cNvPr id="26649" name="Oval 17">
              <a:extLst>
                <a:ext uri="{FF2B5EF4-FFF2-40B4-BE49-F238E27FC236}">
                  <a16:creationId xmlns:a16="http://schemas.microsoft.com/office/drawing/2014/main" id="{29A7F15C-A709-46CF-9A5B-97AE3C8D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973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0" name="Rectangle 18">
              <a:extLst>
                <a:ext uri="{FF2B5EF4-FFF2-40B4-BE49-F238E27FC236}">
                  <a16:creationId xmlns:a16="http://schemas.microsoft.com/office/drawing/2014/main" id="{951F9DB5-24B9-4F48-9555-31D5B3274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375"/>
              <a:ext cx="418" cy="31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1" name="AutoShape 19">
              <a:extLst>
                <a:ext uri="{FF2B5EF4-FFF2-40B4-BE49-F238E27FC236}">
                  <a16:creationId xmlns:a16="http://schemas.microsoft.com/office/drawing/2014/main" id="{65229075-9AFE-45CA-8563-A62A0A56F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068"/>
              <a:ext cx="418" cy="29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2" name="Rectangle 20">
              <a:extLst>
                <a:ext uri="{FF2B5EF4-FFF2-40B4-BE49-F238E27FC236}">
                  <a16:creationId xmlns:a16="http://schemas.microsoft.com/office/drawing/2014/main" id="{92FFE204-2E76-4064-BD75-81403705C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1768"/>
              <a:ext cx="355" cy="3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53" name="Oval 21">
              <a:extLst>
                <a:ext uri="{FF2B5EF4-FFF2-40B4-BE49-F238E27FC236}">
                  <a16:creationId xmlns:a16="http://schemas.microsoft.com/office/drawing/2014/main" id="{C421181B-7A16-42F8-BE30-4E4DF4D2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1926"/>
              <a:ext cx="441" cy="3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6631" name="Group 22">
            <a:extLst>
              <a:ext uri="{FF2B5EF4-FFF2-40B4-BE49-F238E27FC236}">
                <a16:creationId xmlns:a16="http://schemas.microsoft.com/office/drawing/2014/main" id="{21178B3D-B4AA-44E2-8088-AA8CFFFE9F37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166938"/>
            <a:ext cx="3030538" cy="1093787"/>
            <a:chOff x="450" y="1065"/>
            <a:chExt cx="1909" cy="689"/>
          </a:xfrm>
        </p:grpSpPr>
        <p:grpSp>
          <p:nvGrpSpPr>
            <p:cNvPr id="26640" name="Group 23">
              <a:extLst>
                <a:ext uri="{FF2B5EF4-FFF2-40B4-BE49-F238E27FC236}">
                  <a16:creationId xmlns:a16="http://schemas.microsoft.com/office/drawing/2014/main" id="{A0052745-CD3B-4A9F-99AE-B4DBD7623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" y="1065"/>
              <a:ext cx="1025" cy="689"/>
              <a:chOff x="1074" y="1065"/>
              <a:chExt cx="1025" cy="689"/>
            </a:xfrm>
          </p:grpSpPr>
          <p:sp>
            <p:nvSpPr>
              <p:cNvPr id="26644" name="Oval 24">
                <a:extLst>
                  <a:ext uri="{FF2B5EF4-FFF2-40B4-BE49-F238E27FC236}">
                    <a16:creationId xmlns:a16="http://schemas.microsoft.com/office/drawing/2014/main" id="{36B16A4B-50D0-4D3C-8FF0-60A32D70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1177"/>
                <a:ext cx="533" cy="5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45" name="Rectangle 25">
                <a:extLst>
                  <a:ext uri="{FF2B5EF4-FFF2-40B4-BE49-F238E27FC236}">
                    <a16:creationId xmlns:a16="http://schemas.microsoft.com/office/drawing/2014/main" id="{2A1C2302-1657-4025-8A6D-CBC6D4AF5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1472"/>
                <a:ext cx="166" cy="13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46" name="AutoShape 26">
                <a:extLst>
                  <a:ext uri="{FF2B5EF4-FFF2-40B4-BE49-F238E27FC236}">
                    <a16:creationId xmlns:a16="http://schemas.microsoft.com/office/drawing/2014/main" id="{A1102D8F-8924-46C4-B5B0-D87F7F0ED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1247"/>
                <a:ext cx="284" cy="21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47" name="Rectangle 27">
                <a:extLst>
                  <a:ext uri="{FF2B5EF4-FFF2-40B4-BE49-F238E27FC236}">
                    <a16:creationId xmlns:a16="http://schemas.microsoft.com/office/drawing/2014/main" id="{93D36843-51DB-4466-BDBD-103AF871F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065"/>
                <a:ext cx="19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6648" name="Oval 28">
                <a:extLst>
                  <a:ext uri="{FF2B5EF4-FFF2-40B4-BE49-F238E27FC236}">
                    <a16:creationId xmlns:a16="http://schemas.microsoft.com/office/drawing/2014/main" id="{1638FB4A-0997-4B91-A560-262976F4D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1142"/>
                <a:ext cx="299" cy="2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6641" name="Oval 29">
              <a:extLst>
                <a:ext uri="{FF2B5EF4-FFF2-40B4-BE49-F238E27FC236}">
                  <a16:creationId xmlns:a16="http://schemas.microsoft.com/office/drawing/2014/main" id="{671D33EA-62C5-4567-8619-907F3ADDD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136"/>
              <a:ext cx="158" cy="1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2" name="Rectangle 30">
              <a:extLst>
                <a:ext uri="{FF2B5EF4-FFF2-40B4-BE49-F238E27FC236}">
                  <a16:creationId xmlns:a16="http://schemas.microsoft.com/office/drawing/2014/main" id="{AE3CA000-5710-4037-BA75-380F11B1B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1136"/>
              <a:ext cx="173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43" name="AutoShape 31">
              <a:extLst>
                <a:ext uri="{FF2B5EF4-FFF2-40B4-BE49-F238E27FC236}">
                  <a16:creationId xmlns:a16="http://schemas.microsoft.com/office/drawing/2014/main" id="{8A1DF959-C827-41B7-9698-66722ABEA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547"/>
              <a:ext cx="189" cy="134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6632" name="Line 32">
            <a:extLst>
              <a:ext uri="{FF2B5EF4-FFF2-40B4-BE49-F238E27FC236}">
                <a16:creationId xmlns:a16="http://schemas.microsoft.com/office/drawing/2014/main" id="{FDD91D05-57A9-426A-997F-CCC27625D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6775" y="6000750"/>
            <a:ext cx="22685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33">
            <a:extLst>
              <a:ext uri="{FF2B5EF4-FFF2-40B4-BE49-F238E27FC236}">
                <a16:creationId xmlns:a16="http://schemas.microsoft.com/office/drawing/2014/main" id="{3838B398-0384-46F3-9B64-4CF59A742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5738813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LC-ESI MS/MS</a:t>
            </a:r>
          </a:p>
        </p:txBody>
      </p:sp>
      <p:sp>
        <p:nvSpPr>
          <p:cNvPr id="26634" name="Text Box 34">
            <a:extLst>
              <a:ext uri="{FF2B5EF4-FFF2-40B4-BE49-F238E27FC236}">
                <a16:creationId xmlns:a16="http://schemas.microsoft.com/office/drawing/2014/main" id="{0D0E3682-2774-46AE-AED8-4432321F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5645150"/>
            <a:ext cx="193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</a:rPr>
              <a:t>Proteolytic digestion</a:t>
            </a:r>
          </a:p>
        </p:txBody>
      </p:sp>
      <p:sp>
        <p:nvSpPr>
          <p:cNvPr id="26635" name="Text Box 35">
            <a:extLst>
              <a:ext uri="{FF2B5EF4-FFF2-40B4-BE49-F238E27FC236}">
                <a16:creationId xmlns:a16="http://schemas.microsoft.com/office/drawing/2014/main" id="{FD94A7F7-A937-49A4-A930-03FC8805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60706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3333FF"/>
                </a:solidFill>
              </a:rPr>
              <a:t>“Shotgun approach”</a:t>
            </a:r>
          </a:p>
        </p:txBody>
      </p:sp>
      <p:sp>
        <p:nvSpPr>
          <p:cNvPr id="26636" name="Text Box 36">
            <a:extLst>
              <a:ext uri="{FF2B5EF4-FFF2-40B4-BE49-F238E27FC236}">
                <a16:creationId xmlns:a16="http://schemas.microsoft.com/office/drawing/2014/main" id="{EB8E761C-2363-47C9-AB98-CC1EC496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3306763"/>
            <a:ext cx="2708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</a:rPr>
              <a:t>Immunoprecipitation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26637" name="Text Box 37">
            <a:extLst>
              <a:ext uri="{FF2B5EF4-FFF2-40B4-BE49-F238E27FC236}">
                <a16:creationId xmlns:a16="http://schemas.microsoft.com/office/drawing/2014/main" id="{927589BD-7EC8-48EA-90EB-2308CC5DE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525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26638" name="Line 39">
            <a:extLst>
              <a:ext uri="{FF2B5EF4-FFF2-40B4-BE49-F238E27FC236}">
                <a16:creationId xmlns:a16="http://schemas.microsoft.com/office/drawing/2014/main" id="{C0249FC4-426F-4B25-AB09-7D909801C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3">
            <a:extLst>
              <a:ext uri="{FF2B5EF4-FFF2-40B4-BE49-F238E27FC236}">
                <a16:creationId xmlns:a16="http://schemas.microsoft.com/office/drawing/2014/main" id="{D9FE0E11-E104-4B80-91BB-63D2D947A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2230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B49F7D3A-441D-4EA9-AA01-104215FF377E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1552575"/>
            <a:ext cx="6296025" cy="2428875"/>
            <a:chOff x="618" y="1260"/>
            <a:chExt cx="3966" cy="1530"/>
          </a:xfrm>
        </p:grpSpPr>
        <p:sp>
          <p:nvSpPr>
            <p:cNvPr id="27669" name="Rectangle 3">
              <a:extLst>
                <a:ext uri="{FF2B5EF4-FFF2-40B4-BE49-F238E27FC236}">
                  <a16:creationId xmlns:a16="http://schemas.microsoft.com/office/drawing/2014/main" id="{30053CB2-C12D-4682-832A-98004C1F7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1260"/>
              <a:ext cx="3966" cy="15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pic>
          <p:nvPicPr>
            <p:cNvPr id="27670" name="Picture 4">
              <a:extLst>
                <a:ext uri="{FF2B5EF4-FFF2-40B4-BE49-F238E27FC236}">
                  <a16:creationId xmlns:a16="http://schemas.microsoft.com/office/drawing/2014/main" id="{A10138B2-9F61-4057-BCEA-139B1DD9D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" y="1337"/>
              <a:ext cx="3752" cy="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944" name="Rectangle 8">
            <a:extLst>
              <a:ext uri="{FF2B5EF4-FFF2-40B4-BE49-F238E27FC236}">
                <a16:creationId xmlns:a16="http://schemas.microsoft.com/office/drawing/2014/main" id="{C5EDD570-344B-4CEF-BF10-ED9DFAB9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257675"/>
            <a:ext cx="8782050" cy="245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Text Box 9">
            <a:extLst>
              <a:ext uri="{FF2B5EF4-FFF2-40B4-BE49-F238E27FC236}">
                <a16:creationId xmlns:a16="http://schemas.microsoft.com/office/drawing/2014/main" id="{88E827AD-7F1D-4F9E-950B-383FDADC1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68463"/>
            <a:ext cx="224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Total Ion Chromatogram</a:t>
            </a:r>
          </a:p>
        </p:txBody>
      </p:sp>
      <p:pic>
        <p:nvPicPr>
          <p:cNvPr id="39946" name="Picture 10">
            <a:extLst>
              <a:ext uri="{FF2B5EF4-FFF2-40B4-BE49-F238E27FC236}">
                <a16:creationId xmlns:a16="http://schemas.microsoft.com/office/drawing/2014/main" id="{C617687A-E6E1-40AA-903E-14D146B9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9" r="71994"/>
          <a:stretch>
            <a:fillRect/>
          </a:stretch>
        </p:blipFill>
        <p:spPr bwMode="auto">
          <a:xfrm>
            <a:off x="350838" y="4454525"/>
            <a:ext cx="19081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>
            <a:extLst>
              <a:ext uri="{FF2B5EF4-FFF2-40B4-BE49-F238E27FC236}">
                <a16:creationId xmlns:a16="http://schemas.microsoft.com/office/drawing/2014/main" id="{58D808EE-B4CE-49BE-8EAA-0EC67F21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9" r="68591"/>
          <a:stretch>
            <a:fillRect/>
          </a:stretch>
        </p:blipFill>
        <p:spPr bwMode="auto">
          <a:xfrm>
            <a:off x="2179638" y="4432300"/>
            <a:ext cx="2159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Line 12">
            <a:extLst>
              <a:ext uri="{FF2B5EF4-FFF2-40B4-BE49-F238E27FC236}">
                <a16:creationId xmlns:a16="http://schemas.microsoft.com/office/drawing/2014/main" id="{A152BCD4-3860-46FD-8046-D57A98DE6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7825" y="3105150"/>
            <a:ext cx="1409700" cy="13049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BC32AEB1-F2B9-45ED-A3A2-3D52897FD9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0" y="3000375"/>
            <a:ext cx="190500" cy="1476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0" name="Picture 14">
            <a:extLst>
              <a:ext uri="{FF2B5EF4-FFF2-40B4-BE49-F238E27FC236}">
                <a16:creationId xmlns:a16="http://schemas.microsoft.com/office/drawing/2014/main" id="{54DE6C0B-7C40-4FCD-892B-DA8C0D39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r="62187"/>
          <a:stretch>
            <a:fillRect/>
          </a:stretch>
        </p:blipFill>
        <p:spPr bwMode="auto">
          <a:xfrm>
            <a:off x="4233863" y="4386263"/>
            <a:ext cx="263525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Line 15">
            <a:extLst>
              <a:ext uri="{FF2B5EF4-FFF2-40B4-BE49-F238E27FC236}">
                <a16:creationId xmlns:a16="http://schemas.microsoft.com/office/drawing/2014/main" id="{0AA9B88D-5BAF-4F9D-80E6-2272D1C50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975" y="2895600"/>
            <a:ext cx="1638300" cy="16859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2" name="Picture 16">
            <a:extLst>
              <a:ext uri="{FF2B5EF4-FFF2-40B4-BE49-F238E27FC236}">
                <a16:creationId xmlns:a16="http://schemas.microsoft.com/office/drawing/2014/main" id="{A3B223F9-43ED-48F2-B442-74927681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 r="67958"/>
          <a:stretch>
            <a:fillRect/>
          </a:stretch>
        </p:blipFill>
        <p:spPr bwMode="auto">
          <a:xfrm>
            <a:off x="6704013" y="4387850"/>
            <a:ext cx="22320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3" name="Line 17">
            <a:extLst>
              <a:ext uri="{FF2B5EF4-FFF2-40B4-BE49-F238E27FC236}">
                <a16:creationId xmlns:a16="http://schemas.microsoft.com/office/drawing/2014/main" id="{B54EA071-E024-4C27-BB15-E257DFC25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0950" y="2771775"/>
            <a:ext cx="3981450" cy="17049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Text Box 18">
            <a:extLst>
              <a:ext uri="{FF2B5EF4-FFF2-40B4-BE49-F238E27FC236}">
                <a16:creationId xmlns:a16="http://schemas.microsoft.com/office/drawing/2014/main" id="{0FB0F5BB-47D3-4AB3-B78F-66EECE404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2252663"/>
            <a:ext cx="12890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Solution digest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of protein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complex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EF6EA82A-3619-4E3F-91C6-643474C7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6475413"/>
            <a:ext cx="354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/>
              <a:t>m/z</a:t>
            </a:r>
          </a:p>
        </p:txBody>
      </p:sp>
      <p:sp>
        <p:nvSpPr>
          <p:cNvPr id="39956" name="Text Box 20">
            <a:extLst>
              <a:ext uri="{FF2B5EF4-FFF2-40B4-BE49-F238E27FC236}">
                <a16:creationId xmlns:a16="http://schemas.microsoft.com/office/drawing/2014/main" id="{E3AAFB5A-FD47-4E5B-A4FB-3F1C7099F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6475413"/>
            <a:ext cx="354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/>
              <a:t>m/z</a:t>
            </a:r>
          </a:p>
        </p:txBody>
      </p:sp>
      <p:sp>
        <p:nvSpPr>
          <p:cNvPr id="39957" name="Text Box 21">
            <a:extLst>
              <a:ext uri="{FF2B5EF4-FFF2-40B4-BE49-F238E27FC236}">
                <a16:creationId xmlns:a16="http://schemas.microsoft.com/office/drawing/2014/main" id="{04B0B97C-7DE0-48C4-8F72-C26E7BBA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6475413"/>
            <a:ext cx="354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/>
              <a:t>m/z</a:t>
            </a:r>
          </a:p>
        </p:txBody>
      </p:sp>
      <p:sp>
        <p:nvSpPr>
          <p:cNvPr id="39958" name="Text Box 22">
            <a:extLst>
              <a:ext uri="{FF2B5EF4-FFF2-40B4-BE49-F238E27FC236}">
                <a16:creationId xmlns:a16="http://schemas.microsoft.com/office/drawing/2014/main" id="{F22BF45E-F5DA-4E39-9431-D3836FDE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425" y="6475413"/>
            <a:ext cx="354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/>
              <a:t>m/z</a:t>
            </a:r>
          </a:p>
        </p:txBody>
      </p:sp>
      <p:sp>
        <p:nvSpPr>
          <p:cNvPr id="27666" name="Text Box 37">
            <a:extLst>
              <a:ext uri="{FF2B5EF4-FFF2-40B4-BE49-F238E27FC236}">
                <a16:creationId xmlns:a16="http://schemas.microsoft.com/office/drawing/2014/main" id="{55BEE758-3100-49E1-9A3B-83FCA27C4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019175"/>
            <a:ext cx="2797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27667" name="Line 39">
            <a:extLst>
              <a:ext uri="{FF2B5EF4-FFF2-40B4-BE49-F238E27FC236}">
                <a16:creationId xmlns:a16="http://schemas.microsoft.com/office/drawing/2014/main" id="{91506EF9-7174-4156-8B89-246DB8E86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966788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Text Box 3">
            <a:extLst>
              <a:ext uri="{FF2B5EF4-FFF2-40B4-BE49-F238E27FC236}">
                <a16:creationId xmlns:a16="http://schemas.microsoft.com/office/drawing/2014/main" id="{3CB35BA1-CBA8-460E-B471-D9B7C2B1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388938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animBg="1"/>
      <p:bldP spid="39955" grpId="0"/>
      <p:bldP spid="39956" grpId="0"/>
      <p:bldP spid="39957" grpId="0"/>
      <p:bldP spid="399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5CCE1323-3140-4DD6-8C8A-DFEC7241A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1735138"/>
            <a:ext cx="343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1. Protein complex in solution</a:t>
            </a:r>
          </a:p>
        </p:txBody>
      </p:sp>
      <p:grpSp>
        <p:nvGrpSpPr>
          <p:cNvPr id="28675" name="Group 3">
            <a:extLst>
              <a:ext uri="{FF2B5EF4-FFF2-40B4-BE49-F238E27FC236}">
                <a16:creationId xmlns:a16="http://schemas.microsoft.com/office/drawing/2014/main" id="{85C024B2-B1B0-470C-947E-C0604CFD1B28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3848100"/>
            <a:ext cx="2606675" cy="1076325"/>
            <a:chOff x="608" y="2274"/>
            <a:chExt cx="1642" cy="678"/>
          </a:xfrm>
        </p:grpSpPr>
        <p:grpSp>
          <p:nvGrpSpPr>
            <p:cNvPr id="28718" name="Group 4">
              <a:extLst>
                <a:ext uri="{FF2B5EF4-FFF2-40B4-BE49-F238E27FC236}">
                  <a16:creationId xmlns:a16="http://schemas.microsoft.com/office/drawing/2014/main" id="{C62E6726-7F56-445C-8910-7963F6438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" y="2384"/>
              <a:ext cx="818" cy="310"/>
              <a:chOff x="521" y="2802"/>
              <a:chExt cx="818" cy="310"/>
            </a:xfrm>
          </p:grpSpPr>
          <p:sp>
            <p:nvSpPr>
              <p:cNvPr id="28725" name="Line 5">
                <a:extLst>
                  <a:ext uri="{FF2B5EF4-FFF2-40B4-BE49-F238E27FC236}">
                    <a16:creationId xmlns:a16="http://schemas.microsoft.com/office/drawing/2014/main" id="{C9BDE96F-C6A3-4CFA-8182-4F5EAC427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2951"/>
                <a:ext cx="53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Line 6">
                <a:extLst>
                  <a:ext uri="{FF2B5EF4-FFF2-40B4-BE49-F238E27FC236}">
                    <a16:creationId xmlns:a16="http://schemas.microsoft.com/office/drawing/2014/main" id="{CC21B9C2-5668-4079-A20D-376789423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" y="2802"/>
                <a:ext cx="289" cy="15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Line 7">
                <a:extLst>
                  <a:ext uri="{FF2B5EF4-FFF2-40B4-BE49-F238E27FC236}">
                    <a16:creationId xmlns:a16="http://schemas.microsoft.com/office/drawing/2014/main" id="{6B96A015-1A7B-4A9B-9190-EE586F46F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" y="2962"/>
                <a:ext cx="289" cy="15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9" name="Group 8">
              <a:extLst>
                <a:ext uri="{FF2B5EF4-FFF2-40B4-BE49-F238E27FC236}">
                  <a16:creationId xmlns:a16="http://schemas.microsoft.com/office/drawing/2014/main" id="{AD950DAE-CCA2-4B09-B4BB-4ED55345F0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7" y="2274"/>
              <a:ext cx="883" cy="678"/>
              <a:chOff x="593" y="1768"/>
              <a:chExt cx="1301" cy="922"/>
            </a:xfrm>
          </p:grpSpPr>
          <p:sp>
            <p:nvSpPr>
              <p:cNvPr id="28720" name="Oval 9">
                <a:extLst>
                  <a:ext uri="{FF2B5EF4-FFF2-40B4-BE49-F238E27FC236}">
                    <a16:creationId xmlns:a16="http://schemas.microsoft.com/office/drawing/2014/main" id="{403467F3-4C91-403B-AC34-08EBC78F9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" y="1973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21" name="Rectangle 10">
                <a:extLst>
                  <a:ext uri="{FF2B5EF4-FFF2-40B4-BE49-F238E27FC236}">
                    <a16:creationId xmlns:a16="http://schemas.microsoft.com/office/drawing/2014/main" id="{E176C438-1F56-45D4-9852-073B21D53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375"/>
                <a:ext cx="418" cy="315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22" name="AutoShape 11">
                <a:extLst>
                  <a:ext uri="{FF2B5EF4-FFF2-40B4-BE49-F238E27FC236}">
                    <a16:creationId xmlns:a16="http://schemas.microsoft.com/office/drawing/2014/main" id="{16E4B508-AF70-401C-85AF-9CB90EBA0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" y="2068"/>
                <a:ext cx="418" cy="29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23" name="Rectangle 12">
                <a:extLst>
                  <a:ext uri="{FF2B5EF4-FFF2-40B4-BE49-F238E27FC236}">
                    <a16:creationId xmlns:a16="http://schemas.microsoft.com/office/drawing/2014/main" id="{92CEE228-028F-4613-9E99-E1FE79307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" y="1768"/>
                <a:ext cx="355" cy="300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24" name="Oval 13">
                <a:extLst>
                  <a:ext uri="{FF2B5EF4-FFF2-40B4-BE49-F238E27FC236}">
                    <a16:creationId xmlns:a16="http://schemas.microsoft.com/office/drawing/2014/main" id="{1600264A-C127-4E4F-9179-F8BECC03B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" y="1926"/>
                <a:ext cx="441" cy="39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28676" name="Text Box 14">
            <a:extLst>
              <a:ext uri="{FF2B5EF4-FFF2-40B4-BE49-F238E27FC236}">
                <a16:creationId xmlns:a16="http://schemas.microsoft.com/office/drawing/2014/main" id="{4C5373D1-ED75-45BF-8485-074AEB2B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3375025"/>
            <a:ext cx="358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2. Antibody capture of complex</a:t>
            </a:r>
          </a:p>
        </p:txBody>
      </p:sp>
      <p:sp>
        <p:nvSpPr>
          <p:cNvPr id="28677" name="Text Box 15">
            <a:extLst>
              <a:ext uri="{FF2B5EF4-FFF2-40B4-BE49-F238E27FC236}">
                <a16:creationId xmlns:a16="http://schemas.microsoft.com/office/drawing/2014/main" id="{6F3126A2-EB29-43F5-AB2A-0D4A4ABA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" y="5046663"/>
            <a:ext cx="288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3. Elute purified complex</a:t>
            </a:r>
          </a:p>
        </p:txBody>
      </p:sp>
      <p:grpSp>
        <p:nvGrpSpPr>
          <p:cNvPr id="28678" name="Group 16">
            <a:extLst>
              <a:ext uri="{FF2B5EF4-FFF2-40B4-BE49-F238E27FC236}">
                <a16:creationId xmlns:a16="http://schemas.microsoft.com/office/drawing/2014/main" id="{10BC287C-DEEC-4BAF-9EB5-2E42D480DCBC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5516563"/>
            <a:ext cx="1401762" cy="1076325"/>
            <a:chOff x="593" y="1768"/>
            <a:chExt cx="1301" cy="922"/>
          </a:xfrm>
        </p:grpSpPr>
        <p:sp>
          <p:nvSpPr>
            <p:cNvPr id="28713" name="Oval 17">
              <a:extLst>
                <a:ext uri="{FF2B5EF4-FFF2-40B4-BE49-F238E27FC236}">
                  <a16:creationId xmlns:a16="http://schemas.microsoft.com/office/drawing/2014/main" id="{F9A52B79-04EF-4F4E-BBD9-F1D73CB2C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8" y="1973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14" name="Rectangle 18">
              <a:extLst>
                <a:ext uri="{FF2B5EF4-FFF2-40B4-BE49-F238E27FC236}">
                  <a16:creationId xmlns:a16="http://schemas.microsoft.com/office/drawing/2014/main" id="{C2627D58-D3EE-40C5-AB07-B9CD7461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375"/>
              <a:ext cx="418" cy="31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15" name="AutoShape 19">
              <a:extLst>
                <a:ext uri="{FF2B5EF4-FFF2-40B4-BE49-F238E27FC236}">
                  <a16:creationId xmlns:a16="http://schemas.microsoft.com/office/drawing/2014/main" id="{B80123C7-B7C6-4F8B-A53E-ABBA3AB9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2068"/>
              <a:ext cx="418" cy="29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16" name="Rectangle 20">
              <a:extLst>
                <a:ext uri="{FF2B5EF4-FFF2-40B4-BE49-F238E27FC236}">
                  <a16:creationId xmlns:a16="http://schemas.microsoft.com/office/drawing/2014/main" id="{B99ED68C-DD69-4C1C-B9EF-469442CE7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" y="1768"/>
              <a:ext cx="355" cy="3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17" name="Oval 21">
              <a:extLst>
                <a:ext uri="{FF2B5EF4-FFF2-40B4-BE49-F238E27FC236}">
                  <a16:creationId xmlns:a16="http://schemas.microsoft.com/office/drawing/2014/main" id="{9A539C77-DC67-46A6-855C-6139FFAA8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1926"/>
              <a:ext cx="441" cy="39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8679" name="Group 22">
            <a:extLst>
              <a:ext uri="{FF2B5EF4-FFF2-40B4-BE49-F238E27FC236}">
                <a16:creationId xmlns:a16="http://schemas.microsoft.com/office/drawing/2014/main" id="{C463606E-DC9B-4710-A5E4-0E6D0AFAB916}"/>
              </a:ext>
            </a:extLst>
          </p:cNvPr>
          <p:cNvGrpSpPr>
            <a:grpSpLocks/>
          </p:cNvGrpSpPr>
          <p:nvPr/>
        </p:nvGrpSpPr>
        <p:grpSpPr bwMode="auto">
          <a:xfrm>
            <a:off x="714375" y="2166938"/>
            <a:ext cx="3030538" cy="1093787"/>
            <a:chOff x="450" y="1065"/>
            <a:chExt cx="1909" cy="689"/>
          </a:xfrm>
        </p:grpSpPr>
        <p:grpSp>
          <p:nvGrpSpPr>
            <p:cNvPr id="28704" name="Group 23">
              <a:extLst>
                <a:ext uri="{FF2B5EF4-FFF2-40B4-BE49-F238E27FC236}">
                  <a16:creationId xmlns:a16="http://schemas.microsoft.com/office/drawing/2014/main" id="{4C73BFA1-C1F6-4EE5-8E9A-F1E0109481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" y="1065"/>
              <a:ext cx="1025" cy="689"/>
              <a:chOff x="1074" y="1065"/>
              <a:chExt cx="1025" cy="689"/>
            </a:xfrm>
          </p:grpSpPr>
          <p:sp>
            <p:nvSpPr>
              <p:cNvPr id="28708" name="Oval 24">
                <a:extLst>
                  <a:ext uri="{FF2B5EF4-FFF2-40B4-BE49-F238E27FC236}">
                    <a16:creationId xmlns:a16="http://schemas.microsoft.com/office/drawing/2014/main" id="{A6F49BB2-1479-4615-A8C1-C4211E61F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" y="1177"/>
                <a:ext cx="533" cy="5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09" name="Rectangle 25">
                <a:extLst>
                  <a:ext uri="{FF2B5EF4-FFF2-40B4-BE49-F238E27FC236}">
                    <a16:creationId xmlns:a16="http://schemas.microsoft.com/office/drawing/2014/main" id="{8F3A2ECC-05FB-4BA5-8BE8-F85A19C9E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1472"/>
                <a:ext cx="166" cy="136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10" name="AutoShape 26">
                <a:extLst>
                  <a:ext uri="{FF2B5EF4-FFF2-40B4-BE49-F238E27FC236}">
                    <a16:creationId xmlns:a16="http://schemas.microsoft.com/office/drawing/2014/main" id="{66EEE026-527F-498C-9B3B-0D9D818F5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" y="1247"/>
                <a:ext cx="284" cy="21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11" name="Rectangle 27">
                <a:extLst>
                  <a:ext uri="{FF2B5EF4-FFF2-40B4-BE49-F238E27FC236}">
                    <a16:creationId xmlns:a16="http://schemas.microsoft.com/office/drawing/2014/main" id="{9C0D5C93-785A-4D9E-AFF3-273CBF619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065"/>
                <a:ext cx="19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12" name="Oval 28">
                <a:extLst>
                  <a:ext uri="{FF2B5EF4-FFF2-40B4-BE49-F238E27FC236}">
                    <a16:creationId xmlns:a16="http://schemas.microsoft.com/office/drawing/2014/main" id="{5C9AFC07-F2AF-420A-A7F9-653B09E0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" y="1142"/>
                <a:ext cx="299" cy="29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8705" name="Oval 29">
              <a:extLst>
                <a:ext uri="{FF2B5EF4-FFF2-40B4-BE49-F238E27FC236}">
                  <a16:creationId xmlns:a16="http://schemas.microsoft.com/office/drawing/2014/main" id="{9B11ECE7-14E0-48E7-9824-637E96C41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136"/>
              <a:ext cx="158" cy="1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06" name="Rectangle 30">
              <a:extLst>
                <a:ext uri="{FF2B5EF4-FFF2-40B4-BE49-F238E27FC236}">
                  <a16:creationId xmlns:a16="http://schemas.microsoft.com/office/drawing/2014/main" id="{81A05FE8-3373-4C3A-AE80-537FE1518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" y="1136"/>
              <a:ext cx="173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07" name="AutoShape 31">
              <a:extLst>
                <a:ext uri="{FF2B5EF4-FFF2-40B4-BE49-F238E27FC236}">
                  <a16:creationId xmlns:a16="http://schemas.microsoft.com/office/drawing/2014/main" id="{38975F4B-4A49-4300-B302-8F7CBAFBE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" y="1547"/>
              <a:ext cx="189" cy="134"/>
            </a:xfrm>
            <a:prstGeom prst="triangle">
              <a:avLst>
                <a:gd name="adj" fmla="val 50000"/>
              </a:avLst>
            </a:pr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8680" name="Text Box 32">
            <a:extLst>
              <a:ext uri="{FF2B5EF4-FFF2-40B4-BE49-F238E27FC236}">
                <a16:creationId xmlns:a16="http://schemas.microsoft.com/office/drawing/2014/main" id="{E409BEDC-D9F2-48B3-8D84-AE97FD3C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988" y="5738813"/>
            <a:ext cx="226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</a:rPr>
              <a:t>LC-ESI MS/MS</a:t>
            </a:r>
          </a:p>
        </p:txBody>
      </p:sp>
      <p:grpSp>
        <p:nvGrpSpPr>
          <p:cNvPr id="28681" name="Group 33">
            <a:extLst>
              <a:ext uri="{FF2B5EF4-FFF2-40B4-BE49-F238E27FC236}">
                <a16:creationId xmlns:a16="http://schemas.microsoft.com/office/drawing/2014/main" id="{C6ABC126-6E46-460B-ABE9-EA8A0C554773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1774825"/>
            <a:ext cx="1339850" cy="3074988"/>
            <a:chOff x="3758" y="1132"/>
            <a:chExt cx="844" cy="1937"/>
          </a:xfrm>
        </p:grpSpPr>
        <p:grpSp>
          <p:nvGrpSpPr>
            <p:cNvPr id="28694" name="Group 34">
              <a:extLst>
                <a:ext uri="{FF2B5EF4-FFF2-40B4-BE49-F238E27FC236}">
                  <a16:creationId xmlns:a16="http://schemas.microsoft.com/office/drawing/2014/main" id="{162443E1-F8BE-4CDB-86C6-95A450558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7" y="1132"/>
              <a:ext cx="565" cy="1804"/>
              <a:chOff x="494" y="3160"/>
              <a:chExt cx="293" cy="936"/>
            </a:xfrm>
          </p:grpSpPr>
          <p:sp>
            <p:nvSpPr>
              <p:cNvPr id="28702" name="Rectangle 35">
                <a:extLst>
                  <a:ext uri="{FF2B5EF4-FFF2-40B4-BE49-F238E27FC236}">
                    <a16:creationId xmlns:a16="http://schemas.microsoft.com/office/drawing/2014/main" id="{184A181E-1126-4F6E-BD5E-FDFB4FCA3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" y="3163"/>
                <a:ext cx="292" cy="9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703" name="Rectangle 36">
                <a:extLst>
                  <a:ext uri="{FF2B5EF4-FFF2-40B4-BE49-F238E27FC236}">
                    <a16:creationId xmlns:a16="http://schemas.microsoft.com/office/drawing/2014/main" id="{A1223DC3-8AA9-4347-93AE-6B21AEB43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" y="3160"/>
                <a:ext cx="292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8695" name="Oval 37">
              <a:extLst>
                <a:ext uri="{FF2B5EF4-FFF2-40B4-BE49-F238E27FC236}">
                  <a16:creationId xmlns:a16="http://schemas.microsoft.com/office/drawing/2014/main" id="{92DF56B1-A2F1-4FC6-ACAB-AF73CE5C3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456"/>
              <a:ext cx="254" cy="1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6" name="Oval 38">
              <a:extLst>
                <a:ext uri="{FF2B5EF4-FFF2-40B4-BE49-F238E27FC236}">
                  <a16:creationId xmlns:a16="http://schemas.microsoft.com/office/drawing/2014/main" id="{174B7851-0D3D-4967-9997-97CCB15B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862"/>
              <a:ext cx="254" cy="1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7" name="Oval 39">
              <a:extLst>
                <a:ext uri="{FF2B5EF4-FFF2-40B4-BE49-F238E27FC236}">
                  <a16:creationId xmlns:a16="http://schemas.microsoft.com/office/drawing/2014/main" id="{931EFDE2-3555-436B-97D0-7B9862459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2651"/>
              <a:ext cx="254" cy="10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8" name="Oval 40">
              <a:extLst>
                <a:ext uri="{FF2B5EF4-FFF2-40B4-BE49-F238E27FC236}">
                  <a16:creationId xmlns:a16="http://schemas.microsoft.com/office/drawing/2014/main" id="{64D518DF-9D3D-418B-9849-3BA886EDB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2359"/>
              <a:ext cx="254" cy="108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699" name="Oval 41">
              <a:extLst>
                <a:ext uri="{FF2B5EF4-FFF2-40B4-BE49-F238E27FC236}">
                  <a16:creationId xmlns:a16="http://schemas.microsoft.com/office/drawing/2014/main" id="{389B69FE-47DD-49EB-B741-6FEEB7A0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9" y="2009"/>
              <a:ext cx="254" cy="10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700" name="Text Box 42">
              <a:extLst>
                <a:ext uri="{FF2B5EF4-FFF2-40B4-BE49-F238E27FC236}">
                  <a16:creationId xmlns:a16="http://schemas.microsoft.com/office/drawing/2014/main" id="{9BC94DDF-578E-4174-8511-3E0C69FBD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2781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8701" name="Text Box 43">
              <a:extLst>
                <a:ext uri="{FF2B5EF4-FFF2-40B4-BE49-F238E27FC236}">
                  <a16:creationId xmlns:a16="http://schemas.microsoft.com/office/drawing/2014/main" id="{1EB98EF8-9B54-4E20-AE27-B559F3BBFA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1165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28682" name="Line 44">
            <a:extLst>
              <a:ext uri="{FF2B5EF4-FFF2-40B4-BE49-F238E27FC236}">
                <a16:creationId xmlns:a16="http://schemas.microsoft.com/office/drawing/2014/main" id="{B5A76718-BED1-463E-BE5F-C8FE02386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7888" y="3132138"/>
            <a:ext cx="2409825" cy="27336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45">
            <a:extLst>
              <a:ext uri="{FF2B5EF4-FFF2-40B4-BE49-F238E27FC236}">
                <a16:creationId xmlns:a16="http://schemas.microsoft.com/office/drawing/2014/main" id="{9ECD514C-B7EB-4668-9A1C-231385A872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0613" y="3783013"/>
            <a:ext cx="560387" cy="19034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AutoShape 46">
            <a:extLst>
              <a:ext uri="{FF2B5EF4-FFF2-40B4-BE49-F238E27FC236}">
                <a16:creationId xmlns:a16="http://schemas.microsoft.com/office/drawing/2014/main" id="{EB91E0B5-F6E9-4FC5-BAD7-478C78897F31}"/>
              </a:ext>
            </a:extLst>
          </p:cNvPr>
          <p:cNvSpPr>
            <a:spLocks/>
          </p:cNvSpPr>
          <p:nvPr/>
        </p:nvSpPr>
        <p:spPr bwMode="auto">
          <a:xfrm>
            <a:off x="7218363" y="2236788"/>
            <a:ext cx="171450" cy="646112"/>
          </a:xfrm>
          <a:prstGeom prst="rightBrace">
            <a:avLst>
              <a:gd name="adj1" fmla="val 31404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5" name="Text Box 47">
            <a:extLst>
              <a:ext uri="{FF2B5EF4-FFF2-40B4-BE49-F238E27FC236}">
                <a16:creationId xmlns:a16="http://schemas.microsoft.com/office/drawing/2014/main" id="{7B35BFEF-D895-419A-B7D9-0175EE651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068638"/>
            <a:ext cx="1379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Cut Regions</a:t>
            </a:r>
          </a:p>
        </p:txBody>
      </p:sp>
      <p:sp>
        <p:nvSpPr>
          <p:cNvPr id="28686" name="Text Box 48">
            <a:extLst>
              <a:ext uri="{FF2B5EF4-FFF2-40B4-BE49-F238E27FC236}">
                <a16:creationId xmlns:a16="http://schemas.microsoft.com/office/drawing/2014/main" id="{4C8F5D8E-F85D-4583-9678-190617FD9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575" y="4530725"/>
            <a:ext cx="11493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</a:rPr>
              <a:t>In-gel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</a:rPr>
              <a:t>Proteolytic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</a:rPr>
              <a:t>digestion</a:t>
            </a:r>
          </a:p>
        </p:txBody>
      </p:sp>
      <p:sp>
        <p:nvSpPr>
          <p:cNvPr id="28687" name="Text Box 49">
            <a:extLst>
              <a:ext uri="{FF2B5EF4-FFF2-40B4-BE49-F238E27FC236}">
                <a16:creationId xmlns:a16="http://schemas.microsoft.com/office/drawing/2014/main" id="{663E3476-370B-4986-A264-72B9E7409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602163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bg1"/>
                </a:solidFill>
              </a:rPr>
              <a:t>SDS-PAGE</a:t>
            </a:r>
          </a:p>
        </p:txBody>
      </p:sp>
      <p:sp>
        <p:nvSpPr>
          <p:cNvPr id="28688" name="AutoShape 50">
            <a:extLst>
              <a:ext uri="{FF2B5EF4-FFF2-40B4-BE49-F238E27FC236}">
                <a16:creationId xmlns:a16="http://schemas.microsoft.com/office/drawing/2014/main" id="{008C69FC-86AA-46DA-84F4-EEC922F0D677}"/>
              </a:ext>
            </a:extLst>
          </p:cNvPr>
          <p:cNvSpPr>
            <a:spLocks/>
          </p:cNvSpPr>
          <p:nvPr/>
        </p:nvSpPr>
        <p:spPr bwMode="auto">
          <a:xfrm>
            <a:off x="7218363" y="2951163"/>
            <a:ext cx="238125" cy="627062"/>
          </a:xfrm>
          <a:prstGeom prst="rightBrace">
            <a:avLst>
              <a:gd name="adj1" fmla="val 21944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9" name="AutoShape 51">
            <a:extLst>
              <a:ext uri="{FF2B5EF4-FFF2-40B4-BE49-F238E27FC236}">
                <a16:creationId xmlns:a16="http://schemas.microsoft.com/office/drawing/2014/main" id="{56CFCD85-F78A-49D8-BF1F-CD46A961A2ED}"/>
              </a:ext>
            </a:extLst>
          </p:cNvPr>
          <p:cNvSpPr>
            <a:spLocks/>
          </p:cNvSpPr>
          <p:nvPr/>
        </p:nvSpPr>
        <p:spPr bwMode="auto">
          <a:xfrm>
            <a:off x="7218363" y="3675063"/>
            <a:ext cx="238125" cy="398462"/>
          </a:xfrm>
          <a:prstGeom prst="rightBrace">
            <a:avLst>
              <a:gd name="adj1" fmla="val 13944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0" name="AutoShape 52">
            <a:extLst>
              <a:ext uri="{FF2B5EF4-FFF2-40B4-BE49-F238E27FC236}">
                <a16:creationId xmlns:a16="http://schemas.microsoft.com/office/drawing/2014/main" id="{99288CDD-2356-497F-844B-EE5DCC664B10}"/>
              </a:ext>
            </a:extLst>
          </p:cNvPr>
          <p:cNvSpPr>
            <a:spLocks/>
          </p:cNvSpPr>
          <p:nvPr/>
        </p:nvSpPr>
        <p:spPr bwMode="auto">
          <a:xfrm>
            <a:off x="7218363" y="4151313"/>
            <a:ext cx="238125" cy="436562"/>
          </a:xfrm>
          <a:prstGeom prst="rightBrace">
            <a:avLst>
              <a:gd name="adj1" fmla="val 15278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1" name="Text Box 37">
            <a:extLst>
              <a:ext uri="{FF2B5EF4-FFF2-40B4-BE49-F238E27FC236}">
                <a16:creationId xmlns:a16="http://schemas.microsoft.com/office/drawing/2014/main" id="{061BB3B8-0EA6-4489-AD25-6D506F87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525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28692" name="Line 39">
            <a:extLst>
              <a:ext uri="{FF2B5EF4-FFF2-40B4-BE49-F238E27FC236}">
                <a16:creationId xmlns:a16="http://schemas.microsoft.com/office/drawing/2014/main" id="{F5F6F1C4-1E8C-421D-9873-3E367D09C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3">
            <a:extLst>
              <a:ext uri="{FF2B5EF4-FFF2-40B4-BE49-F238E27FC236}">
                <a16:creationId xmlns:a16="http://schemas.microsoft.com/office/drawing/2014/main" id="{376BA51D-597F-4D24-899F-98DB8259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2230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9DAC7DCD-B126-4002-BE66-F329523EACDD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1779588"/>
            <a:ext cx="5915025" cy="4438650"/>
            <a:chOff x="826" y="1289"/>
            <a:chExt cx="3726" cy="2796"/>
          </a:xfrm>
        </p:grpSpPr>
        <p:sp>
          <p:nvSpPr>
            <p:cNvPr id="29705" name="AutoShape 3">
              <a:extLst>
                <a:ext uri="{FF2B5EF4-FFF2-40B4-BE49-F238E27FC236}">
                  <a16:creationId xmlns:a16="http://schemas.microsoft.com/office/drawing/2014/main" id="{0C3166BC-91A2-47F0-9CDB-C65E22DB86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7" y="1290"/>
              <a:ext cx="3725" cy="2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Rectangle 4">
              <a:extLst>
                <a:ext uri="{FF2B5EF4-FFF2-40B4-BE49-F238E27FC236}">
                  <a16:creationId xmlns:a16="http://schemas.microsoft.com/office/drawing/2014/main" id="{42411775-837B-44B5-AAC9-8DEFB3D9A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" y="1289"/>
              <a:ext cx="3725" cy="27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29707" name="Picture 5">
              <a:extLst>
                <a:ext uri="{FF2B5EF4-FFF2-40B4-BE49-F238E27FC236}">
                  <a16:creationId xmlns:a16="http://schemas.microsoft.com/office/drawing/2014/main" id="{C430045C-4D7C-4491-B615-BF20A4BA6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" y="1958"/>
              <a:ext cx="1055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8" name="Rectangle 6">
              <a:extLst>
                <a:ext uri="{FF2B5EF4-FFF2-40B4-BE49-F238E27FC236}">
                  <a16:creationId xmlns:a16="http://schemas.microsoft.com/office/drawing/2014/main" id="{8A31F49C-BD09-48B8-B1A6-9B09E0F5E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1981"/>
              <a:ext cx="15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STDs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09" name="Rectangle 7">
              <a:extLst>
                <a:ext uri="{FF2B5EF4-FFF2-40B4-BE49-F238E27FC236}">
                  <a16:creationId xmlns:a16="http://schemas.microsoft.com/office/drawing/2014/main" id="{2AE94C27-27C9-4211-AD60-C3549F695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2132"/>
              <a:ext cx="114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kDa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0" name="Rectangle 8">
              <a:extLst>
                <a:ext uri="{FF2B5EF4-FFF2-40B4-BE49-F238E27FC236}">
                  <a16:creationId xmlns:a16="http://schemas.microsoft.com/office/drawing/2014/main" id="{E28C095E-3279-4EFD-A63F-019DC8FC1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2430"/>
              <a:ext cx="10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198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1" name="Rectangle 9">
              <a:extLst>
                <a:ext uri="{FF2B5EF4-FFF2-40B4-BE49-F238E27FC236}">
                  <a16:creationId xmlns:a16="http://schemas.microsoft.com/office/drawing/2014/main" id="{D1738660-F3C1-4BD6-8900-0B1EBACFF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2727"/>
              <a:ext cx="16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114  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2" name="Rectangle 10">
              <a:extLst>
                <a:ext uri="{FF2B5EF4-FFF2-40B4-BE49-F238E27FC236}">
                  <a16:creationId xmlns:a16="http://schemas.microsoft.com/office/drawing/2014/main" id="{46264C3A-91FD-411F-8B7A-0C2194116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2828"/>
              <a:ext cx="7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96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3" name="Rectangle 11">
              <a:extLst>
                <a:ext uri="{FF2B5EF4-FFF2-40B4-BE49-F238E27FC236}">
                  <a16:creationId xmlns:a16="http://schemas.microsoft.com/office/drawing/2014/main" id="{23B181EA-F7DE-4A4A-866E-6C43FC0BF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3127"/>
              <a:ext cx="7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53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4" name="Rectangle 12">
              <a:extLst>
                <a:ext uri="{FF2B5EF4-FFF2-40B4-BE49-F238E27FC236}">
                  <a16:creationId xmlns:a16="http://schemas.microsoft.com/office/drawing/2014/main" id="{4E874495-D331-4A75-B074-8E648570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33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36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5" name="Rectangle 13">
              <a:extLst>
                <a:ext uri="{FF2B5EF4-FFF2-40B4-BE49-F238E27FC236}">
                  <a16:creationId xmlns:a16="http://schemas.microsoft.com/office/drawing/2014/main" id="{D1D8A72A-33B9-4A88-BBEF-64C4B9F83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3451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28.5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6" name="Rectangle 14">
              <a:extLst>
                <a:ext uri="{FF2B5EF4-FFF2-40B4-BE49-F238E27FC236}">
                  <a16:creationId xmlns:a16="http://schemas.microsoft.com/office/drawing/2014/main" id="{5A3D3228-2D1A-4F05-BBA9-723D09105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" y="3601"/>
              <a:ext cx="1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18.5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pic>
          <p:nvPicPr>
            <p:cNvPr id="29717" name="Picture 15">
              <a:extLst>
                <a:ext uri="{FF2B5EF4-FFF2-40B4-BE49-F238E27FC236}">
                  <a16:creationId xmlns:a16="http://schemas.microsoft.com/office/drawing/2014/main" id="{B15AE331-D3B9-4465-8432-1C328AEB2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" y="1943"/>
              <a:ext cx="1058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Line 16">
              <a:extLst>
                <a:ext uri="{FF2B5EF4-FFF2-40B4-BE49-F238E27FC236}">
                  <a16:creationId xmlns:a16="http://schemas.microsoft.com/office/drawing/2014/main" id="{623929CF-DAC6-4BD2-B07E-D446CC101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4084"/>
              <a:ext cx="83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>
              <a:extLst>
                <a:ext uri="{FF2B5EF4-FFF2-40B4-BE49-F238E27FC236}">
                  <a16:creationId xmlns:a16="http://schemas.microsoft.com/office/drawing/2014/main" id="{F2F198EA-90A6-4C51-A6B9-907C8D51A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4084"/>
              <a:ext cx="83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18">
              <a:extLst>
                <a:ext uri="{FF2B5EF4-FFF2-40B4-BE49-F238E27FC236}">
                  <a16:creationId xmlns:a16="http://schemas.microsoft.com/office/drawing/2014/main" id="{CF084D1E-C469-45EE-8CC3-F74CB1A0A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4084"/>
              <a:ext cx="838" cy="1"/>
            </a:xfrm>
            <a:prstGeom prst="line">
              <a:avLst/>
            </a:prstGeom>
            <a:noFill/>
            <a:ln w="4763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21" name="Group 19">
              <a:extLst>
                <a:ext uri="{FF2B5EF4-FFF2-40B4-BE49-F238E27FC236}">
                  <a16:creationId xmlns:a16="http://schemas.microsoft.com/office/drawing/2014/main" id="{EEB1C266-6715-4A5E-A1CC-4DB82B0CA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1972"/>
              <a:ext cx="838" cy="1772"/>
              <a:chOff x="3335" y="1991"/>
              <a:chExt cx="648" cy="1370"/>
            </a:xfrm>
          </p:grpSpPr>
          <p:sp>
            <p:nvSpPr>
              <p:cNvPr id="29752" name="Line 20">
                <a:extLst>
                  <a:ext uri="{FF2B5EF4-FFF2-40B4-BE49-F238E27FC236}">
                    <a16:creationId xmlns:a16="http://schemas.microsoft.com/office/drawing/2014/main" id="{56C67BEA-D618-4727-8A57-4740633F5B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191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Line 21">
                <a:extLst>
                  <a:ext uri="{FF2B5EF4-FFF2-40B4-BE49-F238E27FC236}">
                    <a16:creationId xmlns:a16="http://schemas.microsoft.com/office/drawing/2014/main" id="{1E0BACD7-F362-4602-A316-0A757B81E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952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4" name="Line 22">
                <a:extLst>
                  <a:ext uri="{FF2B5EF4-FFF2-40B4-BE49-F238E27FC236}">
                    <a16:creationId xmlns:a16="http://schemas.microsoft.com/office/drawing/2014/main" id="{AD98B939-231B-4E63-97BF-AAA02CCCB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903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23">
                <a:extLst>
                  <a:ext uri="{FF2B5EF4-FFF2-40B4-BE49-F238E27FC236}">
                    <a16:creationId xmlns:a16="http://schemas.microsoft.com/office/drawing/2014/main" id="{CA82715D-BCA4-4847-B492-54DC7604F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855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24">
                <a:extLst>
                  <a:ext uri="{FF2B5EF4-FFF2-40B4-BE49-F238E27FC236}">
                    <a16:creationId xmlns:a16="http://schemas.microsoft.com/office/drawing/2014/main" id="{D20F3E7E-20CF-4BE1-ACB4-2323DEFCA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711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25">
                <a:extLst>
                  <a:ext uri="{FF2B5EF4-FFF2-40B4-BE49-F238E27FC236}">
                    <a16:creationId xmlns:a16="http://schemas.microsoft.com/office/drawing/2014/main" id="{0DC3E734-D258-4F28-977D-E8DACA7C0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543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8" name="Line 26">
                <a:extLst>
                  <a:ext uri="{FF2B5EF4-FFF2-40B4-BE49-F238E27FC236}">
                    <a16:creationId xmlns:a16="http://schemas.microsoft.com/office/drawing/2014/main" id="{74E937F5-9F91-4F39-82ED-3FC502D09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351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9" name="Line 27">
                <a:extLst>
                  <a:ext uri="{FF2B5EF4-FFF2-40B4-BE49-F238E27FC236}">
                    <a16:creationId xmlns:a16="http://schemas.microsoft.com/office/drawing/2014/main" id="{EB2EE5F4-6174-46A4-BCBA-99DEFCE8D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2207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28">
                <a:extLst>
                  <a:ext uri="{FF2B5EF4-FFF2-40B4-BE49-F238E27FC236}">
                    <a16:creationId xmlns:a16="http://schemas.microsoft.com/office/drawing/2014/main" id="{7766C796-8A21-4181-90D6-78B42C22F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60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29">
                <a:extLst>
                  <a:ext uri="{FF2B5EF4-FFF2-40B4-BE49-F238E27FC236}">
                    <a16:creationId xmlns:a16="http://schemas.microsoft.com/office/drawing/2014/main" id="{866AB900-A4DC-4E7B-A640-0213BEBD19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144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30">
                <a:extLst>
                  <a:ext uri="{FF2B5EF4-FFF2-40B4-BE49-F238E27FC236}">
                    <a16:creationId xmlns:a16="http://schemas.microsoft.com/office/drawing/2014/main" id="{C3DCC538-522A-4342-8A5B-CBA733E3C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1991"/>
                <a:ext cx="648" cy="1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2" name="Rectangle 31">
              <a:extLst>
                <a:ext uri="{FF2B5EF4-FFF2-40B4-BE49-F238E27FC236}">
                  <a16:creationId xmlns:a16="http://schemas.microsoft.com/office/drawing/2014/main" id="{803CFA66-E7E3-4148-BA57-C246B87CE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025"/>
              <a:ext cx="3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J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3" name="Rectangle 32">
              <a:extLst>
                <a:ext uri="{FF2B5EF4-FFF2-40B4-BE49-F238E27FC236}">
                  <a16:creationId xmlns:a16="http://schemas.microsoft.com/office/drawing/2014/main" id="{D27D0BCB-F9D3-45AD-B438-72ACC1A32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325"/>
              <a:ext cx="1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I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4" name="Rectangle 33">
              <a:extLst>
                <a:ext uri="{FF2B5EF4-FFF2-40B4-BE49-F238E27FC236}">
                  <a16:creationId xmlns:a16="http://schemas.microsoft.com/office/drawing/2014/main" id="{0CA43239-D536-4AEB-8BFA-F4DE09A6B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547"/>
              <a:ext cx="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H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5" name="Rectangle 34">
              <a:extLst>
                <a:ext uri="{FF2B5EF4-FFF2-40B4-BE49-F238E27FC236}">
                  <a16:creationId xmlns:a16="http://schemas.microsoft.com/office/drawing/2014/main" id="{34339F30-374E-4B70-8B15-8C52E61A0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780"/>
              <a:ext cx="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G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6" name="Rectangle 35">
              <a:extLst>
                <a:ext uri="{FF2B5EF4-FFF2-40B4-BE49-F238E27FC236}">
                  <a16:creationId xmlns:a16="http://schemas.microsoft.com/office/drawing/2014/main" id="{0BFD2C86-F5E1-480F-B3F7-83D31C9F4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31"/>
              <a:ext cx="3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F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7" name="Rectangle 36">
              <a:extLst>
                <a:ext uri="{FF2B5EF4-FFF2-40B4-BE49-F238E27FC236}">
                  <a16:creationId xmlns:a16="http://schemas.microsoft.com/office/drawing/2014/main" id="{BC98D90C-EF3F-4D7F-9C15-2F922F34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065"/>
              <a:ext cx="3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8" name="Rectangle 37">
              <a:extLst>
                <a:ext uri="{FF2B5EF4-FFF2-40B4-BE49-F238E27FC236}">
                  <a16:creationId xmlns:a16="http://schemas.microsoft.com/office/drawing/2014/main" id="{5F308489-31F5-436E-9709-F3DEBE987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138"/>
              <a:ext cx="35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29" name="Rectangle 38">
              <a:extLst>
                <a:ext uri="{FF2B5EF4-FFF2-40B4-BE49-F238E27FC236}">
                  <a16:creationId xmlns:a16="http://schemas.microsoft.com/office/drawing/2014/main" id="{4BC2180B-CB29-42C0-9EFE-DDF983AAA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265"/>
              <a:ext cx="47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C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0" name="Rectangle 39">
              <a:extLst>
                <a:ext uri="{FF2B5EF4-FFF2-40B4-BE49-F238E27FC236}">
                  <a16:creationId xmlns:a16="http://schemas.microsoft.com/office/drawing/2014/main" id="{DE0D86DA-2CAC-4BB3-9AA8-D52D1D4B2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460"/>
              <a:ext cx="32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>
                  <a:solidFill>
                    <a:srgbClr val="000000"/>
                  </a:solidFill>
                </a:rPr>
                <a:t>B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1" name="Rectangle 40">
              <a:extLst>
                <a:ext uri="{FF2B5EF4-FFF2-40B4-BE49-F238E27FC236}">
                  <a16:creationId xmlns:a16="http://schemas.microsoft.com/office/drawing/2014/main" id="{B28E2D3F-0264-4FC2-852B-D041F4542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3590"/>
              <a:ext cx="4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000000"/>
                  </a:solidFill>
                </a:rPr>
                <a:t>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2" name="Rectangle 41">
              <a:extLst>
                <a:ext uri="{FF2B5EF4-FFF2-40B4-BE49-F238E27FC236}">
                  <a16:creationId xmlns:a16="http://schemas.microsoft.com/office/drawing/2014/main" id="{D1945BE8-BE96-49C0-BFA4-09EF14ECD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724"/>
              <a:ext cx="1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Lane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3" name="Rectangle 42">
              <a:extLst>
                <a:ext uri="{FF2B5EF4-FFF2-40B4-BE49-F238E27FC236}">
                  <a16:creationId xmlns:a16="http://schemas.microsoft.com/office/drawing/2014/main" id="{C0016302-2811-4815-A25A-1AF2D93CE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835"/>
              <a:ext cx="193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rgbClr val="000000"/>
                  </a:solidFill>
                </a:rPr>
                <a:t>Slices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4" name="Rectangle 43">
              <a:extLst>
                <a:ext uri="{FF2B5EF4-FFF2-40B4-BE49-F238E27FC236}">
                  <a16:creationId xmlns:a16="http://schemas.microsoft.com/office/drawing/2014/main" id="{F05A285A-2507-4DFD-A1B4-24168E525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3290"/>
              <a:ext cx="24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>
                  <a:solidFill>
                    <a:srgbClr val="FF0066"/>
                  </a:solidFill>
                </a:rPr>
                <a:t>antibody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35" name="Freeform 44">
              <a:extLst>
                <a:ext uri="{FF2B5EF4-FFF2-40B4-BE49-F238E27FC236}">
                  <a16:creationId xmlns:a16="http://schemas.microsoft.com/office/drawing/2014/main" id="{499452E2-B3A9-455F-ABDD-4EFB04D50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3393"/>
              <a:ext cx="251" cy="106"/>
            </a:xfrm>
            <a:custGeom>
              <a:avLst/>
              <a:gdLst>
                <a:gd name="T0" fmla="*/ 121471 w 194"/>
                <a:gd name="T1" fmla="*/ 6613 h 82"/>
                <a:gd name="T2" fmla="*/ 18709 w 194"/>
                <a:gd name="T3" fmla="*/ 44834 h 82"/>
                <a:gd name="T4" fmla="*/ 16549 w 194"/>
                <a:gd name="T5" fmla="*/ 37573 h 82"/>
                <a:gd name="T6" fmla="*/ 118764 w 194"/>
                <a:gd name="T7" fmla="*/ 0 h 82"/>
                <a:gd name="T8" fmla="*/ 121471 w 194"/>
                <a:gd name="T9" fmla="*/ 6613 h 82"/>
                <a:gd name="T10" fmla="*/ 25284 w 194"/>
                <a:gd name="T11" fmla="*/ 50278 h 82"/>
                <a:gd name="T12" fmla="*/ 0 w 194"/>
                <a:gd name="T13" fmla="*/ 47982 h 82"/>
                <a:gd name="T14" fmla="*/ 17661 w 194"/>
                <a:gd name="T15" fmla="*/ 29128 h 82"/>
                <a:gd name="T16" fmla="*/ 25284 w 194"/>
                <a:gd name="T17" fmla="*/ 50278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"/>
                <a:gd name="T28" fmla="*/ 0 h 82"/>
                <a:gd name="T29" fmla="*/ 194 w 194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" h="82">
                  <a:moveTo>
                    <a:pt x="194" y="11"/>
                  </a:moveTo>
                  <a:lnTo>
                    <a:pt x="30" y="73"/>
                  </a:lnTo>
                  <a:lnTo>
                    <a:pt x="26" y="61"/>
                  </a:lnTo>
                  <a:lnTo>
                    <a:pt x="190" y="0"/>
                  </a:lnTo>
                  <a:lnTo>
                    <a:pt x="194" y="11"/>
                  </a:lnTo>
                  <a:close/>
                  <a:moveTo>
                    <a:pt x="40" y="82"/>
                  </a:moveTo>
                  <a:lnTo>
                    <a:pt x="0" y="78"/>
                  </a:lnTo>
                  <a:lnTo>
                    <a:pt x="28" y="48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FF0066"/>
            </a:solidFill>
            <a:ln w="3175" cap="flat">
              <a:solidFill>
                <a:srgbClr val="FF00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45">
              <a:extLst>
                <a:ext uri="{FF2B5EF4-FFF2-40B4-BE49-F238E27FC236}">
                  <a16:creationId xmlns:a16="http://schemas.microsoft.com/office/drawing/2014/main" id="{CF9C4793-34E7-4F67-80D4-32E64DCF0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9" y="3176"/>
              <a:ext cx="282" cy="107"/>
            </a:xfrm>
            <a:custGeom>
              <a:avLst/>
              <a:gdLst>
                <a:gd name="T0" fmla="*/ 133412 w 218"/>
                <a:gd name="T1" fmla="*/ 47436 h 83"/>
                <a:gd name="T2" fmla="*/ 16722 w 218"/>
                <a:gd name="T3" fmla="*/ 12100 h 83"/>
                <a:gd name="T4" fmla="*/ 19426 w 218"/>
                <a:gd name="T5" fmla="*/ 4995 h 83"/>
                <a:gd name="T6" fmla="*/ 135977 w 218"/>
                <a:gd name="T7" fmla="*/ 41520 h 83"/>
                <a:gd name="T8" fmla="*/ 133412 w 218"/>
                <a:gd name="T9" fmla="*/ 47436 h 83"/>
                <a:gd name="T10" fmla="*/ 18161 w 218"/>
                <a:gd name="T11" fmla="*/ 19465 h 83"/>
                <a:gd name="T12" fmla="*/ 0 w 218"/>
                <a:gd name="T13" fmla="*/ 2645 h 83"/>
                <a:gd name="T14" fmla="*/ 25129 w 218"/>
                <a:gd name="T15" fmla="*/ 0 h 83"/>
                <a:gd name="T16" fmla="*/ 18161 w 218"/>
                <a:gd name="T17" fmla="*/ 19465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83"/>
                <a:gd name="T29" fmla="*/ 218 w 218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83">
                  <a:moveTo>
                    <a:pt x="214" y="83"/>
                  </a:moveTo>
                  <a:lnTo>
                    <a:pt x="27" y="21"/>
                  </a:lnTo>
                  <a:lnTo>
                    <a:pt x="31" y="9"/>
                  </a:lnTo>
                  <a:lnTo>
                    <a:pt x="218" y="72"/>
                  </a:lnTo>
                  <a:lnTo>
                    <a:pt x="214" y="83"/>
                  </a:lnTo>
                  <a:close/>
                  <a:moveTo>
                    <a:pt x="29" y="34"/>
                  </a:moveTo>
                  <a:lnTo>
                    <a:pt x="0" y="5"/>
                  </a:lnTo>
                  <a:lnTo>
                    <a:pt x="40" y="0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FF0066"/>
            </a:solidFill>
            <a:ln w="3175" cap="flat">
              <a:solidFill>
                <a:srgbClr val="FF0066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Text Box 46">
              <a:extLst>
                <a:ext uri="{FF2B5EF4-FFF2-40B4-BE49-F238E27FC236}">
                  <a16:creationId xmlns:a16="http://schemas.microsoft.com/office/drawing/2014/main" id="{9E1E1FBB-3814-4D4F-ACE8-A11B45AB0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" y="1401"/>
              <a:ext cx="7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Lane 1 = mGluR1</a:t>
              </a:r>
            </a:p>
          </p:txBody>
        </p:sp>
        <p:sp>
          <p:nvSpPr>
            <p:cNvPr id="29738" name="Text Box 47">
              <a:extLst>
                <a:ext uri="{FF2B5EF4-FFF2-40B4-BE49-F238E27FC236}">
                  <a16:creationId xmlns:a16="http://schemas.microsoft.com/office/drawing/2014/main" id="{243F68C4-3B47-4DEE-933B-D87AD6F60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" y="1561"/>
              <a:ext cx="7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Lane 2 = mGluR5</a:t>
              </a:r>
            </a:p>
          </p:txBody>
        </p:sp>
        <p:sp>
          <p:nvSpPr>
            <p:cNvPr id="29739" name="Text Box 48">
              <a:extLst>
                <a:ext uri="{FF2B5EF4-FFF2-40B4-BE49-F238E27FC236}">
                  <a16:creationId xmlns:a16="http://schemas.microsoft.com/office/drawing/2014/main" id="{7FE6AD9D-3C8B-4C32-A6D9-9F1C81A18A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" y="1705"/>
              <a:ext cx="5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/>
                <a:t>Lane 3 = CB</a:t>
              </a:r>
            </a:p>
          </p:txBody>
        </p:sp>
        <p:sp>
          <p:nvSpPr>
            <p:cNvPr id="29740" name="Line 49">
              <a:extLst>
                <a:ext uri="{FF2B5EF4-FFF2-40B4-BE49-F238E27FC236}">
                  <a16:creationId xmlns:a16="http://schemas.microsoft.com/office/drawing/2014/main" id="{0DFD5539-B45A-4FA6-BB4B-FFFAF0E86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8" y="190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50">
              <a:extLst>
                <a:ext uri="{FF2B5EF4-FFF2-40B4-BE49-F238E27FC236}">
                  <a16:creationId xmlns:a16="http://schemas.microsoft.com/office/drawing/2014/main" id="{E7FF7880-4E42-44FD-8B81-85E134390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6" y="190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51">
              <a:extLst>
                <a:ext uri="{FF2B5EF4-FFF2-40B4-BE49-F238E27FC236}">
                  <a16:creationId xmlns:a16="http://schemas.microsoft.com/office/drawing/2014/main" id="{8773884A-8B55-46CE-8D47-D21C22D8F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" y="190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Text Box 52">
              <a:extLst>
                <a:ext uri="{FF2B5EF4-FFF2-40B4-BE49-F238E27FC236}">
                  <a16:creationId xmlns:a16="http://schemas.microsoft.com/office/drawing/2014/main" id="{21F9977F-4F7E-49ED-B97F-E0C4A4566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2" y="173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1</a:t>
              </a:r>
            </a:p>
          </p:txBody>
        </p:sp>
        <p:sp>
          <p:nvSpPr>
            <p:cNvPr id="29744" name="Text Box 53">
              <a:extLst>
                <a:ext uri="{FF2B5EF4-FFF2-40B4-BE49-F238E27FC236}">
                  <a16:creationId xmlns:a16="http://schemas.microsoft.com/office/drawing/2014/main" id="{6C26816B-C047-4045-BDAB-273304D42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0" y="173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2</a:t>
              </a:r>
            </a:p>
          </p:txBody>
        </p:sp>
        <p:sp>
          <p:nvSpPr>
            <p:cNvPr id="29745" name="Text Box 54">
              <a:extLst>
                <a:ext uri="{FF2B5EF4-FFF2-40B4-BE49-F238E27FC236}">
                  <a16:creationId xmlns:a16="http://schemas.microsoft.com/office/drawing/2014/main" id="{06EA551C-0B4D-4620-9469-5252114B3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" y="173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3</a:t>
              </a:r>
            </a:p>
          </p:txBody>
        </p:sp>
        <p:sp>
          <p:nvSpPr>
            <p:cNvPr id="29746" name="Line 55">
              <a:extLst>
                <a:ext uri="{FF2B5EF4-FFF2-40B4-BE49-F238E27FC236}">
                  <a16:creationId xmlns:a16="http://schemas.microsoft.com/office/drawing/2014/main" id="{8713C755-64A2-4ABB-BD6C-0387F985E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6" y="1908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56">
              <a:extLst>
                <a:ext uri="{FF2B5EF4-FFF2-40B4-BE49-F238E27FC236}">
                  <a16:creationId xmlns:a16="http://schemas.microsoft.com/office/drawing/2014/main" id="{F9EF2A32-4B70-4871-A24A-09FADB71C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4" y="1908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57">
              <a:extLst>
                <a:ext uri="{FF2B5EF4-FFF2-40B4-BE49-F238E27FC236}">
                  <a16:creationId xmlns:a16="http://schemas.microsoft.com/office/drawing/2014/main" id="{A38B0F79-A517-4027-858C-0BCAFF53A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1908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Text Box 58">
              <a:extLst>
                <a:ext uri="{FF2B5EF4-FFF2-40B4-BE49-F238E27FC236}">
                  <a16:creationId xmlns:a16="http://schemas.microsoft.com/office/drawing/2014/main" id="{C3808173-ADD0-424B-ADAA-CF5B1EECB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0" y="174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1</a:t>
              </a:r>
            </a:p>
          </p:txBody>
        </p:sp>
        <p:sp>
          <p:nvSpPr>
            <p:cNvPr id="29750" name="Text Box 59">
              <a:extLst>
                <a:ext uri="{FF2B5EF4-FFF2-40B4-BE49-F238E27FC236}">
                  <a16:creationId xmlns:a16="http://schemas.microsoft.com/office/drawing/2014/main" id="{03D3998C-C9D3-4AFE-BDA4-0A4B4534C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8" y="174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2</a:t>
              </a:r>
            </a:p>
          </p:txBody>
        </p:sp>
        <p:sp>
          <p:nvSpPr>
            <p:cNvPr id="29751" name="Text Box 60">
              <a:extLst>
                <a:ext uri="{FF2B5EF4-FFF2-40B4-BE49-F238E27FC236}">
                  <a16:creationId xmlns:a16="http://schemas.microsoft.com/office/drawing/2014/main" id="{6A0E98A5-034B-45AA-8AFA-EF273A609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6" y="1741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3</a:t>
              </a:r>
            </a:p>
          </p:txBody>
        </p:sp>
      </p:grpSp>
      <p:sp>
        <p:nvSpPr>
          <p:cNvPr id="29699" name="Text Box 61">
            <a:extLst>
              <a:ext uri="{FF2B5EF4-FFF2-40B4-BE49-F238E27FC236}">
                <a16:creationId xmlns:a16="http://schemas.microsoft.com/office/drawing/2014/main" id="{624C7659-D2E0-46FC-A117-2B59DC6E2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2827338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Gel purification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of IP samples</a:t>
            </a:r>
          </a:p>
        </p:txBody>
      </p:sp>
      <p:sp>
        <p:nvSpPr>
          <p:cNvPr id="29700" name="Text Box 62">
            <a:extLst>
              <a:ext uri="{FF2B5EF4-FFF2-40B4-BE49-F238E27FC236}">
                <a16:creationId xmlns:a16="http://schemas.microsoft.com/office/drawing/2014/main" id="{116A9CC8-78AD-467D-BC5D-F35833921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303713"/>
            <a:ext cx="2279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Sample processing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performed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unstained gels </a:t>
            </a:r>
          </a:p>
        </p:txBody>
      </p:sp>
      <p:sp>
        <p:nvSpPr>
          <p:cNvPr id="29701" name="TextBox 1">
            <a:extLst>
              <a:ext uri="{FF2B5EF4-FFF2-40B4-BE49-F238E27FC236}">
                <a16:creationId xmlns:a16="http://schemas.microsoft.com/office/drawing/2014/main" id="{409AB454-F99C-4706-AE24-A7EE265F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6357938"/>
            <a:ext cx="318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J. Neurochem. 91:438 (2004)</a:t>
            </a:r>
          </a:p>
        </p:txBody>
      </p:sp>
      <p:sp>
        <p:nvSpPr>
          <p:cNvPr id="29702" name="Text Box 37">
            <a:extLst>
              <a:ext uri="{FF2B5EF4-FFF2-40B4-BE49-F238E27FC236}">
                <a16:creationId xmlns:a16="http://schemas.microsoft.com/office/drawing/2014/main" id="{F20E787D-AAAD-48B7-BDA0-6E322FA51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525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29703" name="Line 39">
            <a:extLst>
              <a:ext uri="{FF2B5EF4-FFF2-40B4-BE49-F238E27FC236}">
                <a16:creationId xmlns:a16="http://schemas.microsoft.com/office/drawing/2014/main" id="{9B33AC91-1A8D-4793-8392-3C743E0BD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3">
            <a:extLst>
              <a:ext uri="{FF2B5EF4-FFF2-40B4-BE49-F238E27FC236}">
                <a16:creationId xmlns:a16="http://schemas.microsoft.com/office/drawing/2014/main" id="{57A9B0F6-FDC1-46FC-9990-568E6BAFB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2230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7">
            <a:extLst>
              <a:ext uri="{FF2B5EF4-FFF2-40B4-BE49-F238E27FC236}">
                <a16:creationId xmlns:a16="http://schemas.microsoft.com/office/drawing/2014/main" id="{B42EF138-88C9-4FA7-8649-2ED48563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525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30723" name="Line 39">
            <a:extLst>
              <a:ext uri="{FF2B5EF4-FFF2-40B4-BE49-F238E27FC236}">
                <a16:creationId xmlns:a16="http://schemas.microsoft.com/office/drawing/2014/main" id="{93CBED6D-C0F3-425B-A047-D6D74A511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3">
            <a:extLst>
              <a:ext uri="{FF2B5EF4-FFF2-40B4-BE49-F238E27FC236}">
                <a16:creationId xmlns:a16="http://schemas.microsoft.com/office/drawing/2014/main" id="{EE53EF96-0E01-44BE-B5BF-DBB896BBE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2230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  <p:pic>
        <p:nvPicPr>
          <p:cNvPr id="30725" name="Picture 7">
            <a:extLst>
              <a:ext uri="{FF2B5EF4-FFF2-40B4-BE49-F238E27FC236}">
                <a16:creationId xmlns:a16="http://schemas.microsoft.com/office/drawing/2014/main" id="{EE75EC99-72CD-4960-B0FF-7B4A77BBE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1928813"/>
            <a:ext cx="6926262" cy="218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>
            <a:extLst>
              <a:ext uri="{FF2B5EF4-FFF2-40B4-BE49-F238E27FC236}">
                <a16:creationId xmlns:a16="http://schemas.microsoft.com/office/drawing/2014/main" id="{34FED9FB-E981-420A-9387-3E246A11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2017713"/>
            <a:ext cx="2243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Total Ion Chromatogram</a:t>
            </a:r>
          </a:p>
        </p:txBody>
      </p:sp>
      <p:sp>
        <p:nvSpPr>
          <p:cNvPr id="30727" name="Text Box 18">
            <a:extLst>
              <a:ext uri="{FF2B5EF4-FFF2-40B4-BE49-F238E27FC236}">
                <a16:creationId xmlns:a16="http://schemas.microsoft.com/office/drawing/2014/main" id="{EDBC121B-CFA6-476D-935B-92375390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2170113"/>
            <a:ext cx="154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Gel slice digestion</a:t>
            </a:r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009C7058-76DC-44F3-927C-B9B4115B01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7563" y="2830513"/>
            <a:ext cx="752475" cy="15763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B37A6BFF-EE6C-41B4-8998-73C56F6E7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2578100"/>
            <a:ext cx="1819275" cy="178435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0" name="Picture 20">
            <a:extLst>
              <a:ext uri="{FF2B5EF4-FFF2-40B4-BE49-F238E27FC236}">
                <a16:creationId xmlns:a16="http://schemas.microsoft.com/office/drawing/2014/main" id="{D6D50820-D7A0-4F6C-8502-AB9FE1B30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502150"/>
            <a:ext cx="3302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1">
            <a:extLst>
              <a:ext uri="{FF2B5EF4-FFF2-40B4-BE49-F238E27FC236}">
                <a16:creationId xmlns:a16="http://schemas.microsoft.com/office/drawing/2014/main" id="{801D8ABC-0FD3-47CC-B4F8-4DD32E4C3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487863"/>
            <a:ext cx="3343275" cy="2238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>
            <a:extLst>
              <a:ext uri="{FF2B5EF4-FFF2-40B4-BE49-F238E27FC236}">
                <a16:creationId xmlns:a16="http://schemas.microsoft.com/office/drawing/2014/main" id="{4BC32375-195D-4042-82D8-7ED69401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17612" r="6026" b="17130"/>
          <a:stretch>
            <a:fillRect/>
          </a:stretch>
        </p:blipFill>
        <p:spPr bwMode="auto">
          <a:xfrm>
            <a:off x="522288" y="1681163"/>
            <a:ext cx="8097837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7">
            <a:extLst>
              <a:ext uri="{FF2B5EF4-FFF2-40B4-BE49-F238E27FC236}">
                <a16:creationId xmlns:a16="http://schemas.microsoft.com/office/drawing/2014/main" id="{6BAC06C4-2F9A-4712-A3AD-338207F19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52538"/>
            <a:ext cx="2797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(Solution vs. Gel )</a:t>
            </a:r>
          </a:p>
        </p:txBody>
      </p:sp>
      <p:sp>
        <p:nvSpPr>
          <p:cNvPr id="31748" name="Line 39">
            <a:extLst>
              <a:ext uri="{FF2B5EF4-FFF2-40B4-BE49-F238E27FC236}">
                <a16:creationId xmlns:a16="http://schemas.microsoft.com/office/drawing/2014/main" id="{E5E3DBFD-9AA8-4174-BB75-0196642F9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0AC5AFB5-EA44-4FDD-8861-252511346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22300"/>
            <a:ext cx="658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The Need for Good Sample Prep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39">
            <a:extLst>
              <a:ext uri="{FF2B5EF4-FFF2-40B4-BE49-F238E27FC236}">
                <a16:creationId xmlns:a16="http://schemas.microsoft.com/office/drawing/2014/main" id="{18CA51D9-62CC-463A-962B-1E976932B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7613" y="12001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BD6DBC0E-D4B9-4D24-A219-78A8800C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622300"/>
            <a:ext cx="712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What is Not Compatible with LC-MS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7C0C5D-4EC8-413D-A863-FEC54183B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9257"/>
              </p:ext>
            </p:extLst>
          </p:nvPr>
        </p:nvGraphicFramePr>
        <p:xfrm>
          <a:off x="174625" y="1727200"/>
          <a:ext cx="8813800" cy="3907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194">
                  <a:extLst>
                    <a:ext uri="{9D8B030D-6E8A-4147-A177-3AD203B41FA5}">
                      <a16:colId xmlns:a16="http://schemas.microsoft.com/office/drawing/2014/main" val="2619677994"/>
                    </a:ext>
                  </a:extLst>
                </a:gridCol>
                <a:gridCol w="4270705">
                  <a:extLst>
                    <a:ext uri="{9D8B030D-6E8A-4147-A177-3AD203B41FA5}">
                      <a16:colId xmlns:a16="http://schemas.microsoft.com/office/drawing/2014/main" val="3902969115"/>
                    </a:ext>
                  </a:extLst>
                </a:gridCol>
                <a:gridCol w="2616901">
                  <a:extLst>
                    <a:ext uri="{9D8B030D-6E8A-4147-A177-3AD203B41FA5}">
                      <a16:colId xmlns:a16="http://schemas.microsoft.com/office/drawing/2014/main" val="1787439559"/>
                    </a:ext>
                  </a:extLst>
                </a:gridCol>
              </a:tblGrid>
              <a:tr h="3709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Reagent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Why it is not compatible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How to deal with it</a:t>
                      </a:r>
                    </a:p>
                  </a:txBody>
                  <a:tcPr marL="91446" marR="91446" marT="45736" marB="45736"/>
                </a:tc>
                <a:extLst>
                  <a:ext uri="{0D108BD9-81ED-4DB2-BD59-A6C34878D82A}">
                    <a16:rowId xmlns:a16="http://schemas.microsoft.com/office/drawing/2014/main" val="3583145810"/>
                  </a:ext>
                </a:extLst>
              </a:tr>
              <a:tr h="106717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Detergents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Dominates</a:t>
                      </a:r>
                      <a:r>
                        <a:rPr lang="en-US" sz="1600" baseline="0" dirty="0"/>
                        <a:t> mass spectra; mass spec. spends it time only on detergent signals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Suppresses signal of peptides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Trashes instrument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Protein</a:t>
                      </a:r>
                      <a:r>
                        <a:rPr lang="en-US" sz="1600" baseline="0" dirty="0"/>
                        <a:t> Precipitation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Run into gel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Avoid using them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baseline="0" dirty="0"/>
                        <a:t>- MS-friendly detergent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Removal tips (New!)</a:t>
                      </a:r>
                    </a:p>
                  </a:txBody>
                  <a:tcPr marL="91446" marR="91446" marT="45736" marB="45736"/>
                </a:tc>
                <a:extLst>
                  <a:ext uri="{0D108BD9-81ED-4DB2-BD59-A6C34878D82A}">
                    <a16:rowId xmlns:a16="http://schemas.microsoft.com/office/drawing/2014/main" val="1839167767"/>
                  </a:ext>
                </a:extLst>
              </a:tr>
              <a:tr h="5793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Salts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 Non-volatile;</a:t>
                      </a:r>
                      <a:r>
                        <a:rPr lang="en-US" sz="1600" baseline="0" dirty="0"/>
                        <a:t> dirties instrument; more frequent cleaning of instrument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 Desalting!</a:t>
                      </a:r>
                    </a:p>
                  </a:txBody>
                  <a:tcPr marL="91446" marR="91446" marT="45736" marB="45736"/>
                </a:tc>
                <a:extLst>
                  <a:ext uri="{0D108BD9-81ED-4DB2-BD59-A6C34878D82A}">
                    <a16:rowId xmlns:a16="http://schemas.microsoft.com/office/drawing/2014/main" val="3538178125"/>
                  </a:ext>
                </a:extLst>
              </a:tr>
              <a:tr h="82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Perfluoronated</a:t>
                      </a:r>
                      <a:r>
                        <a:rPr lang="en-US" sz="1600" baseline="0" dirty="0"/>
                        <a:t> acids (e.g. TFA, HFBA, HFIP)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 Dramatically</a:t>
                      </a:r>
                      <a:r>
                        <a:rPr lang="en-US" sz="1600" baseline="0" dirty="0"/>
                        <a:t> reduces sensitivity of instrument; has </a:t>
                      </a:r>
                      <a:r>
                        <a:rPr lang="en-US" sz="1600" u="sng" baseline="0" dirty="0"/>
                        <a:t>long</a:t>
                      </a:r>
                      <a:r>
                        <a:rPr lang="en-US" sz="1600" baseline="0" dirty="0"/>
                        <a:t> “memory effect”!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Speed </a:t>
                      </a:r>
                      <a:r>
                        <a:rPr lang="en-US" sz="1600" dirty="0" err="1"/>
                        <a:t>vac</a:t>
                      </a:r>
                      <a:r>
                        <a:rPr lang="en-US" sz="1600" dirty="0"/>
                        <a:t> to remove (volatile)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Use</a:t>
                      </a:r>
                      <a:r>
                        <a:rPr lang="en-US" sz="1600" baseline="0" dirty="0"/>
                        <a:t> formic or acetic acid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extLst>
                  <a:ext uri="{0D108BD9-81ED-4DB2-BD59-A6C34878D82A}">
                    <a16:rowId xmlns:a16="http://schemas.microsoft.com/office/drawing/2014/main" val="1229295662"/>
                  </a:ext>
                </a:extLst>
              </a:tr>
              <a:tr h="8232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Non-volatile organic solvents (e.g. DMSO, DMF)</a:t>
                      </a:r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 Negatively</a:t>
                      </a:r>
                      <a:r>
                        <a:rPr lang="en-US" sz="1600" baseline="0" dirty="0"/>
                        <a:t> alters HPLC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Dilute if possible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600" dirty="0"/>
                        <a:t>- Avoid</a:t>
                      </a:r>
                      <a:r>
                        <a:rPr lang="en-US" sz="1600" baseline="0" dirty="0"/>
                        <a:t> using them</a:t>
                      </a:r>
                      <a:endParaRPr lang="en-US" sz="1600" dirty="0"/>
                    </a:p>
                  </a:txBody>
                  <a:tcPr marL="91446" marR="91446" marT="45736" marB="45736"/>
                </a:tc>
                <a:extLst>
                  <a:ext uri="{0D108BD9-81ED-4DB2-BD59-A6C34878D82A}">
                    <a16:rowId xmlns:a16="http://schemas.microsoft.com/office/drawing/2014/main" val="3774200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464C9-AC7D-481F-B28D-9CB260F2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Protein Quantification</a:t>
            </a:r>
          </a:p>
        </p:txBody>
      </p:sp>
      <p:sp>
        <p:nvSpPr>
          <p:cNvPr id="4099" name="TextBox 2">
            <a:extLst>
              <a:ext uri="{FF2B5EF4-FFF2-40B4-BE49-F238E27FC236}">
                <a16:creationId xmlns:a16="http://schemas.microsoft.com/office/drawing/2014/main" id="{BDDA329A-5E67-46F4-97D9-5F513E68F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063" y="3935413"/>
            <a:ext cx="464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  <a:latin typeface="Arial" panose="020B0604020202020204" pitchFamily="34" charset="0"/>
              </a:rPr>
              <a:t>Label-free and isotopic labeling approaches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333BC87E-04F8-43A3-9A59-85C6EEF7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454025"/>
            <a:ext cx="6442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Representation of Shotgun Data</a:t>
            </a:r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B74D5409-929D-4776-BC7A-1A5C01677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A6045A99-5F73-4CE8-8A8F-A32B9DE2C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1144588"/>
            <a:ext cx="256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(MS with MS/MS data)</a:t>
            </a:r>
          </a:p>
        </p:txBody>
      </p:sp>
      <p:grpSp>
        <p:nvGrpSpPr>
          <p:cNvPr id="5125" name="Group 104">
            <a:extLst>
              <a:ext uri="{FF2B5EF4-FFF2-40B4-BE49-F238E27FC236}">
                <a16:creationId xmlns:a16="http://schemas.microsoft.com/office/drawing/2014/main" id="{95466327-4D78-4E5D-9FC8-D9D88E50555B}"/>
              </a:ext>
            </a:extLst>
          </p:cNvPr>
          <p:cNvGrpSpPr>
            <a:grpSpLocks/>
          </p:cNvGrpSpPr>
          <p:nvPr/>
        </p:nvGrpSpPr>
        <p:grpSpPr bwMode="auto">
          <a:xfrm>
            <a:off x="976313" y="2211388"/>
            <a:ext cx="8093075" cy="3514725"/>
            <a:chOff x="976548" y="2211333"/>
            <a:chExt cx="8092691" cy="3514267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085659E-A55E-4406-AC70-5DE043788D87}"/>
                </a:ext>
              </a:extLst>
            </p:cNvPr>
            <p:cNvCxnSpPr/>
            <p:nvPr/>
          </p:nvCxnSpPr>
          <p:spPr>
            <a:xfrm rot="5400000" flipH="1" flipV="1">
              <a:off x="332936" y="3280375"/>
              <a:ext cx="2139671" cy="158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A998E48-658D-4673-9B5F-942E1D4572AB}"/>
                </a:ext>
              </a:extLst>
            </p:cNvPr>
            <p:cNvCxnSpPr/>
            <p:nvPr/>
          </p:nvCxnSpPr>
          <p:spPr>
            <a:xfrm>
              <a:off x="1401978" y="4349416"/>
              <a:ext cx="6835451" cy="869837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54FB38C-2B56-46F2-B749-315686D409A3}"/>
                </a:ext>
              </a:extLst>
            </p:cNvPr>
            <p:cNvSpPr txBox="1"/>
            <p:nvPr/>
          </p:nvSpPr>
          <p:spPr>
            <a:xfrm>
              <a:off x="976548" y="2862459"/>
              <a:ext cx="461643" cy="95141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</a:rPr>
                <a:t>Intensity</a:t>
              </a:r>
            </a:p>
          </p:txBody>
        </p:sp>
        <p:sp>
          <p:nvSpPr>
            <p:cNvPr id="5359" name="TextBox 9">
              <a:extLst>
                <a:ext uri="{FF2B5EF4-FFF2-40B4-BE49-F238E27FC236}">
                  <a16:creationId xmlns:a16="http://schemas.microsoft.com/office/drawing/2014/main" id="{7F6BE149-CE3D-4DFC-8946-D9142F461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6898" y="5355760"/>
              <a:ext cx="1522341" cy="36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Time (scan#)</a:t>
              </a:r>
            </a:p>
          </p:txBody>
        </p:sp>
      </p:grpSp>
      <p:grpSp>
        <p:nvGrpSpPr>
          <p:cNvPr id="7" name="Group 102">
            <a:extLst>
              <a:ext uri="{FF2B5EF4-FFF2-40B4-BE49-F238E27FC236}">
                <a16:creationId xmlns:a16="http://schemas.microsoft.com/office/drawing/2014/main" id="{DAE20159-EE01-44E0-A268-C783839BA763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308225"/>
            <a:ext cx="1952625" cy="2024063"/>
            <a:chOff x="1376038" y="2299320"/>
            <a:chExt cx="1953087" cy="20241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140827-6858-4738-AC8D-AF3B518D3DD4}"/>
                </a:ext>
              </a:extLst>
            </p:cNvPr>
            <p:cNvCxnSpPr/>
            <p:nvPr/>
          </p:nvCxnSpPr>
          <p:spPr>
            <a:xfrm rot="5400000" flipH="1" flipV="1">
              <a:off x="1357991" y="2352292"/>
              <a:ext cx="1989181" cy="1953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8522A8F-CB9A-4600-914D-AEBB49635FE1}"/>
                </a:ext>
              </a:extLst>
            </p:cNvPr>
            <p:cNvCxnSpPr/>
            <p:nvPr/>
          </p:nvCxnSpPr>
          <p:spPr>
            <a:xfrm rot="5400000">
              <a:off x="1415762" y="4026559"/>
              <a:ext cx="25718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36AF616-8B60-4CE0-8B3D-F5282CE19C46}"/>
                </a:ext>
              </a:extLst>
            </p:cNvPr>
            <p:cNvCxnSpPr/>
            <p:nvPr/>
          </p:nvCxnSpPr>
          <p:spPr>
            <a:xfrm rot="5400000">
              <a:off x="1390403" y="3618562"/>
              <a:ext cx="68581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69878B-D089-4E96-BD3D-30D869B98B3E}"/>
                </a:ext>
              </a:extLst>
            </p:cNvPr>
            <p:cNvCxnSpPr/>
            <p:nvPr/>
          </p:nvCxnSpPr>
          <p:spPr>
            <a:xfrm rot="5400000">
              <a:off x="2793258" y="2490618"/>
              <a:ext cx="38259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71DA6D8-23CD-4AB0-A663-753F3B45CB44}"/>
                </a:ext>
              </a:extLst>
            </p:cNvPr>
            <p:cNvCxnSpPr/>
            <p:nvPr/>
          </p:nvCxnSpPr>
          <p:spPr>
            <a:xfrm rot="5400000">
              <a:off x="2239102" y="2949416"/>
              <a:ext cx="50007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0D6BF70-1C02-4613-AE79-2D9E45356801}"/>
                </a:ext>
              </a:extLst>
            </p:cNvPr>
            <p:cNvCxnSpPr/>
            <p:nvPr/>
          </p:nvCxnSpPr>
          <p:spPr>
            <a:xfrm rot="5400000">
              <a:off x="1736569" y="3158177"/>
              <a:ext cx="77789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AC8F63-29E7-4734-840C-8FE10DF12B20}"/>
                </a:ext>
              </a:extLst>
            </p:cNvPr>
            <p:cNvCxnSpPr/>
            <p:nvPr/>
          </p:nvCxnSpPr>
          <p:spPr>
            <a:xfrm rot="5400000">
              <a:off x="2620167" y="2789075"/>
              <a:ext cx="25876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AB3D5D-5795-49F0-9F06-428DA7679B27}"/>
                </a:ext>
              </a:extLst>
            </p:cNvPr>
            <p:cNvCxnSpPr/>
            <p:nvPr/>
          </p:nvCxnSpPr>
          <p:spPr>
            <a:xfrm rot="5400000">
              <a:off x="2244619" y="3310580"/>
              <a:ext cx="12382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74F399-9070-49C7-862E-16BEBB86FC2D}"/>
                </a:ext>
              </a:extLst>
            </p:cNvPr>
            <p:cNvCxnSpPr/>
            <p:nvPr/>
          </p:nvCxnSpPr>
          <p:spPr>
            <a:xfrm rot="5400000">
              <a:off x="1895300" y="3537598"/>
              <a:ext cx="25718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06495A-4D59-43AD-A0DD-1C10ED5FDD38}"/>
                </a:ext>
              </a:extLst>
            </p:cNvPr>
            <p:cNvCxnSpPr/>
            <p:nvPr/>
          </p:nvCxnSpPr>
          <p:spPr>
            <a:xfrm rot="5400000">
              <a:off x="1807957" y="3724926"/>
              <a:ext cx="15240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4DBF5EA-A857-44F1-8DB6-0B3743A43454}"/>
                </a:ext>
              </a:extLst>
            </p:cNvPr>
            <p:cNvCxnSpPr/>
            <p:nvPr/>
          </p:nvCxnSpPr>
          <p:spPr>
            <a:xfrm rot="5400000">
              <a:off x="2484403" y="2945447"/>
              <a:ext cx="25718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E8B8468-1DC8-4AFB-A8FB-A9A4AD6B3117}"/>
                </a:ext>
              </a:extLst>
            </p:cNvPr>
            <p:cNvCxnSpPr/>
            <p:nvPr/>
          </p:nvCxnSpPr>
          <p:spPr>
            <a:xfrm rot="5400000">
              <a:off x="2254956" y="3160558"/>
              <a:ext cx="25876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3">
            <a:extLst>
              <a:ext uri="{FF2B5EF4-FFF2-40B4-BE49-F238E27FC236}">
                <a16:creationId xmlns:a16="http://schemas.microsoft.com/office/drawing/2014/main" id="{6763700A-4097-4C44-B764-C034B7D06082}"/>
              </a:ext>
            </a:extLst>
          </p:cNvPr>
          <p:cNvGrpSpPr>
            <a:grpSpLocks/>
          </p:cNvGrpSpPr>
          <p:nvPr/>
        </p:nvGrpSpPr>
        <p:grpSpPr bwMode="auto">
          <a:xfrm>
            <a:off x="2670175" y="2503488"/>
            <a:ext cx="1954213" cy="2006600"/>
            <a:chOff x="2670963" y="2503716"/>
            <a:chExt cx="1953087" cy="20068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DC2D275-12AF-4882-AF67-2632F265A41B}"/>
                </a:ext>
              </a:extLst>
            </p:cNvPr>
            <p:cNvCxnSpPr/>
            <p:nvPr/>
          </p:nvCxnSpPr>
          <p:spPr>
            <a:xfrm rot="5400000" flipH="1" flipV="1">
              <a:off x="2653593" y="2540138"/>
              <a:ext cx="1987827" cy="1953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B15B1A-7277-49A7-ACDB-82A9BCF5B8CF}"/>
                </a:ext>
              </a:extLst>
            </p:cNvPr>
            <p:cNvCxnSpPr/>
            <p:nvPr/>
          </p:nvCxnSpPr>
          <p:spPr>
            <a:xfrm rot="5400000">
              <a:off x="2605745" y="4108903"/>
              <a:ext cx="46679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79277C-DEC8-4DFD-8575-CC55B82D8B06}"/>
                </a:ext>
              </a:extLst>
            </p:cNvPr>
            <p:cNvCxnSpPr/>
            <p:nvPr/>
          </p:nvCxnSpPr>
          <p:spPr>
            <a:xfrm rot="5400000">
              <a:off x="2831068" y="3951718"/>
              <a:ext cx="39375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791DD5-C46A-4D90-8D10-AE5A1A8C0312}"/>
                </a:ext>
              </a:extLst>
            </p:cNvPr>
            <p:cNvCxnSpPr/>
            <p:nvPr/>
          </p:nvCxnSpPr>
          <p:spPr>
            <a:xfrm rot="5400000">
              <a:off x="4167032" y="2757751"/>
              <a:ext cx="2254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ABEFB6-21BF-4147-B928-8EB4FC34AE42}"/>
                </a:ext>
              </a:extLst>
            </p:cNvPr>
            <p:cNvCxnSpPr/>
            <p:nvPr/>
          </p:nvCxnSpPr>
          <p:spPr>
            <a:xfrm rot="5400000">
              <a:off x="3341773" y="2945103"/>
              <a:ext cx="88277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813225-5333-45BD-A4A1-F5608C2CD67A}"/>
                </a:ext>
              </a:extLst>
            </p:cNvPr>
            <p:cNvCxnSpPr/>
            <p:nvPr/>
          </p:nvCxnSpPr>
          <p:spPr>
            <a:xfrm rot="5400000">
              <a:off x="3138010" y="3450792"/>
              <a:ext cx="56681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FBEB78-C9D6-48DC-8C20-B7665E5CCCA9}"/>
                </a:ext>
              </a:extLst>
            </p:cNvPr>
            <p:cNvCxnSpPr/>
            <p:nvPr/>
          </p:nvCxnSpPr>
          <p:spPr>
            <a:xfrm rot="5400000">
              <a:off x="3971119" y="3033221"/>
              <a:ext cx="14448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4E4194-7099-495E-8C16-4E3E6E7A7C29}"/>
                </a:ext>
              </a:extLst>
            </p:cNvPr>
            <p:cNvCxnSpPr/>
            <p:nvPr/>
          </p:nvCxnSpPr>
          <p:spPr>
            <a:xfrm rot="5400000">
              <a:off x="3540367" y="3497630"/>
              <a:ext cx="12384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1F653D4-792E-48A8-9A81-22B95B22C4F2}"/>
                </a:ext>
              </a:extLst>
            </p:cNvPr>
            <p:cNvCxnSpPr/>
            <p:nvPr/>
          </p:nvCxnSpPr>
          <p:spPr>
            <a:xfrm rot="5400000">
              <a:off x="3189684" y="3724674"/>
              <a:ext cx="25721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F0D6CE1-E599-4B89-8DCA-A58CCB337E2D}"/>
                </a:ext>
              </a:extLst>
            </p:cNvPr>
            <p:cNvCxnSpPr/>
            <p:nvPr/>
          </p:nvCxnSpPr>
          <p:spPr>
            <a:xfrm rot="5400000">
              <a:off x="3102460" y="3912024"/>
              <a:ext cx="15242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7F56782-D49B-4C5E-8CAD-1230E3C4CF61}"/>
                </a:ext>
              </a:extLst>
            </p:cNvPr>
            <p:cNvCxnSpPr/>
            <p:nvPr/>
          </p:nvCxnSpPr>
          <p:spPr>
            <a:xfrm rot="5400000">
              <a:off x="3779894" y="3132454"/>
              <a:ext cx="25721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B11A22-8345-47C2-953B-5FFFA68DA266}"/>
                </a:ext>
              </a:extLst>
            </p:cNvPr>
            <p:cNvCxnSpPr/>
            <p:nvPr/>
          </p:nvCxnSpPr>
          <p:spPr>
            <a:xfrm rot="5400000">
              <a:off x="3549046" y="3347590"/>
              <a:ext cx="25879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61">
            <a:extLst>
              <a:ext uri="{FF2B5EF4-FFF2-40B4-BE49-F238E27FC236}">
                <a16:creationId xmlns:a16="http://schemas.microsoft.com/office/drawing/2014/main" id="{4983F9BB-E97D-41AB-BBC6-ED2A164A1E31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3648075"/>
            <a:ext cx="442912" cy="639763"/>
            <a:chOff x="2494625" y="3249230"/>
            <a:chExt cx="443883" cy="63919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136F47-E35C-47B8-9EF0-78E0B462F5CD}"/>
                </a:ext>
              </a:extLst>
            </p:cNvPr>
            <p:cNvCxnSpPr/>
            <p:nvPr/>
          </p:nvCxnSpPr>
          <p:spPr>
            <a:xfrm rot="5400000" flipH="1" flipV="1">
              <a:off x="2494516" y="3444428"/>
              <a:ext cx="444102" cy="44388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EC1FA2F-0D24-4692-A389-3C89D61445CD}"/>
                </a:ext>
              </a:extLst>
            </p:cNvPr>
            <p:cNvCxnSpPr/>
            <p:nvPr/>
          </p:nvCxnSpPr>
          <p:spPr>
            <a:xfrm rot="5400000">
              <a:off x="2445539" y="3777395"/>
              <a:ext cx="15226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F899E3B-F348-4C0B-84FD-8AD6BA83D083}"/>
                </a:ext>
              </a:extLst>
            </p:cNvPr>
            <p:cNvCxnSpPr/>
            <p:nvPr/>
          </p:nvCxnSpPr>
          <p:spPr>
            <a:xfrm rot="5400000">
              <a:off x="2534526" y="3769464"/>
              <a:ext cx="824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DDCF825-34A2-4F8A-AB8F-34ED1955D64A}"/>
                </a:ext>
              </a:extLst>
            </p:cNvPr>
            <p:cNvCxnSpPr/>
            <p:nvPr/>
          </p:nvCxnSpPr>
          <p:spPr>
            <a:xfrm rot="5400000">
              <a:off x="2599066" y="3638613"/>
              <a:ext cx="15067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4D2610C-9F65-454B-B708-639006AFF149}"/>
                </a:ext>
              </a:extLst>
            </p:cNvPr>
            <p:cNvCxnSpPr/>
            <p:nvPr/>
          </p:nvCxnSpPr>
          <p:spPr>
            <a:xfrm rot="5400000">
              <a:off x="2669790" y="3610856"/>
              <a:ext cx="10150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48DACAC-37D9-4CB9-BDEA-E7953D3EE29B}"/>
                </a:ext>
              </a:extLst>
            </p:cNvPr>
            <p:cNvCxnSpPr/>
            <p:nvPr/>
          </p:nvCxnSpPr>
          <p:spPr>
            <a:xfrm rot="5400000">
              <a:off x="2483895" y="3629890"/>
              <a:ext cx="26328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72A92B6-E043-499F-AD49-B030CB799504}"/>
                </a:ext>
              </a:extLst>
            </p:cNvPr>
            <p:cNvCxnSpPr/>
            <p:nvPr/>
          </p:nvCxnSpPr>
          <p:spPr>
            <a:xfrm rot="5400000">
              <a:off x="2692984" y="3500624"/>
              <a:ext cx="1823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776DE46-61B9-43A5-94DF-0366452F9A96}"/>
                </a:ext>
              </a:extLst>
            </p:cNvPr>
            <p:cNvCxnSpPr/>
            <p:nvPr/>
          </p:nvCxnSpPr>
          <p:spPr>
            <a:xfrm rot="5400000">
              <a:off x="2764529" y="3465730"/>
              <a:ext cx="15067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E7ED73F-ABEA-4EAB-A18B-88E5BD569E78}"/>
                </a:ext>
              </a:extLst>
            </p:cNvPr>
            <p:cNvCxnSpPr/>
            <p:nvPr/>
          </p:nvCxnSpPr>
          <p:spPr>
            <a:xfrm rot="5400000">
              <a:off x="2766256" y="3368980"/>
              <a:ext cx="2394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FD9AD94-8EF5-49A9-AE41-A5970DDF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253841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B2E257-18D8-4879-A4DD-E9646DD9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0114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6" name="Group 64">
            <a:extLst>
              <a:ext uri="{FF2B5EF4-FFF2-40B4-BE49-F238E27FC236}">
                <a16:creationId xmlns:a16="http://schemas.microsoft.com/office/drawing/2014/main" id="{D3466A24-4875-46C6-A49A-7893C8C0E9D0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3081338"/>
            <a:ext cx="444500" cy="639762"/>
            <a:chOff x="2494625" y="3249230"/>
            <a:chExt cx="443883" cy="63919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94183B2-CF69-41F6-AEAC-50B06A725F80}"/>
                </a:ext>
              </a:extLst>
            </p:cNvPr>
            <p:cNvCxnSpPr/>
            <p:nvPr/>
          </p:nvCxnSpPr>
          <p:spPr>
            <a:xfrm rot="5400000" flipH="1" flipV="1">
              <a:off x="2494515" y="3444427"/>
              <a:ext cx="444103" cy="44388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8EE1492-590D-41F6-8A33-E27745EA9085}"/>
                </a:ext>
              </a:extLst>
            </p:cNvPr>
            <p:cNvCxnSpPr/>
            <p:nvPr/>
          </p:nvCxnSpPr>
          <p:spPr>
            <a:xfrm rot="5400000">
              <a:off x="2445444" y="3777394"/>
              <a:ext cx="15226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967018B-F60E-4BA3-9BA5-053CCBF4799F}"/>
                </a:ext>
              </a:extLst>
            </p:cNvPr>
            <p:cNvCxnSpPr/>
            <p:nvPr/>
          </p:nvCxnSpPr>
          <p:spPr>
            <a:xfrm rot="5400000">
              <a:off x="2534238" y="3769464"/>
              <a:ext cx="824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28AC3F4-ED40-4B83-8E93-F8398DE6D027}"/>
                </a:ext>
              </a:extLst>
            </p:cNvPr>
            <p:cNvCxnSpPr/>
            <p:nvPr/>
          </p:nvCxnSpPr>
          <p:spPr>
            <a:xfrm rot="5400000">
              <a:off x="2600010" y="3638613"/>
              <a:ext cx="15067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01C3041-E696-49DC-89BE-9DCBEF437CB4}"/>
                </a:ext>
              </a:extLst>
            </p:cNvPr>
            <p:cNvCxnSpPr/>
            <p:nvPr/>
          </p:nvCxnSpPr>
          <p:spPr>
            <a:xfrm rot="5400000">
              <a:off x="2670568" y="3610856"/>
              <a:ext cx="10150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D5F672C-B9A3-4DE4-B440-5FD2393804DC}"/>
                </a:ext>
              </a:extLst>
            </p:cNvPr>
            <p:cNvCxnSpPr/>
            <p:nvPr/>
          </p:nvCxnSpPr>
          <p:spPr>
            <a:xfrm rot="5400000">
              <a:off x="2485048" y="3629889"/>
              <a:ext cx="26328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408CCD-E890-414D-B84C-82705C43A9DA}"/>
                </a:ext>
              </a:extLst>
            </p:cNvPr>
            <p:cNvCxnSpPr/>
            <p:nvPr/>
          </p:nvCxnSpPr>
          <p:spPr>
            <a:xfrm rot="5400000">
              <a:off x="2693534" y="3500624"/>
              <a:ext cx="18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88BB5E-8928-4840-AADF-2F232AF2BAF4}"/>
                </a:ext>
              </a:extLst>
            </p:cNvPr>
            <p:cNvCxnSpPr/>
            <p:nvPr/>
          </p:nvCxnSpPr>
          <p:spPr>
            <a:xfrm rot="5400000">
              <a:off x="2763295" y="3465730"/>
              <a:ext cx="15067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771F599-9021-4C84-90D9-C4879D59CF39}"/>
                </a:ext>
              </a:extLst>
            </p:cNvPr>
            <p:cNvCxnSpPr/>
            <p:nvPr/>
          </p:nvCxnSpPr>
          <p:spPr>
            <a:xfrm rot="5400000">
              <a:off x="2764859" y="3368979"/>
              <a:ext cx="2394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6BECE57-45CD-44C8-889F-E5BF0405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606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1F6D384-4A16-4CBD-A013-3C848457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20621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23" name="Group 76">
            <a:extLst>
              <a:ext uri="{FF2B5EF4-FFF2-40B4-BE49-F238E27FC236}">
                <a16:creationId xmlns:a16="http://schemas.microsoft.com/office/drawing/2014/main" id="{5E849DBA-0BFD-43AA-9A4A-00146A035FA7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1973263"/>
            <a:ext cx="442913" cy="639762"/>
            <a:chOff x="2494625" y="3249230"/>
            <a:chExt cx="443883" cy="639190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CAA3659-C2E2-49AF-A34E-30F26D7EB85E}"/>
                </a:ext>
              </a:extLst>
            </p:cNvPr>
            <p:cNvCxnSpPr/>
            <p:nvPr/>
          </p:nvCxnSpPr>
          <p:spPr>
            <a:xfrm rot="5400000" flipH="1" flipV="1">
              <a:off x="2494516" y="3444427"/>
              <a:ext cx="444103" cy="44388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E04C37B-8395-4BCB-857B-C211D28D4B1D}"/>
                </a:ext>
              </a:extLst>
            </p:cNvPr>
            <p:cNvCxnSpPr/>
            <p:nvPr/>
          </p:nvCxnSpPr>
          <p:spPr>
            <a:xfrm rot="5400000">
              <a:off x="2445540" y="3777394"/>
              <a:ext cx="15226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F8B4B23-755E-4988-908D-6EC742AB4019}"/>
                </a:ext>
              </a:extLst>
            </p:cNvPr>
            <p:cNvCxnSpPr/>
            <p:nvPr/>
          </p:nvCxnSpPr>
          <p:spPr>
            <a:xfrm rot="5400000">
              <a:off x="2534527" y="3769464"/>
              <a:ext cx="824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9883A7E-A641-46E4-9388-DE68F6D3B3C7}"/>
                </a:ext>
              </a:extLst>
            </p:cNvPr>
            <p:cNvCxnSpPr/>
            <p:nvPr/>
          </p:nvCxnSpPr>
          <p:spPr>
            <a:xfrm rot="5400000">
              <a:off x="2599067" y="3638613"/>
              <a:ext cx="15067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80AEC9-72BC-4577-A7C7-D38E24DBF2F8}"/>
                </a:ext>
              </a:extLst>
            </p:cNvPr>
            <p:cNvCxnSpPr/>
            <p:nvPr/>
          </p:nvCxnSpPr>
          <p:spPr>
            <a:xfrm rot="5400000">
              <a:off x="2669789" y="3610856"/>
              <a:ext cx="10150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C4B237A-4AE5-4F3D-B723-C50A59CF160A}"/>
                </a:ext>
              </a:extLst>
            </p:cNvPr>
            <p:cNvCxnSpPr/>
            <p:nvPr/>
          </p:nvCxnSpPr>
          <p:spPr>
            <a:xfrm rot="5400000">
              <a:off x="2483894" y="3629889"/>
              <a:ext cx="26328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43CC52E-B21B-4AD1-BC24-17D3DBAA4438}"/>
                </a:ext>
              </a:extLst>
            </p:cNvPr>
            <p:cNvCxnSpPr/>
            <p:nvPr/>
          </p:nvCxnSpPr>
          <p:spPr>
            <a:xfrm rot="5400000">
              <a:off x="2692982" y="3500624"/>
              <a:ext cx="18240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A0F0356-FD51-4999-8948-2E1B9EC0E8C6}"/>
                </a:ext>
              </a:extLst>
            </p:cNvPr>
            <p:cNvCxnSpPr/>
            <p:nvPr/>
          </p:nvCxnSpPr>
          <p:spPr>
            <a:xfrm rot="5400000">
              <a:off x="2764528" y="3465730"/>
              <a:ext cx="15067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3F6329C-E1C5-48CE-85A6-6D630F0A6172}"/>
                </a:ext>
              </a:extLst>
            </p:cNvPr>
            <p:cNvCxnSpPr/>
            <p:nvPr/>
          </p:nvCxnSpPr>
          <p:spPr>
            <a:xfrm rot="5400000">
              <a:off x="2766256" y="3368979"/>
              <a:ext cx="2394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86">
            <a:extLst>
              <a:ext uri="{FF2B5EF4-FFF2-40B4-BE49-F238E27FC236}">
                <a16:creationId xmlns:a16="http://schemas.microsoft.com/office/drawing/2014/main" id="{284417B2-BB34-4383-9BBF-DD7EAD288356}"/>
              </a:ext>
            </a:extLst>
          </p:cNvPr>
          <p:cNvGrpSpPr>
            <a:grpSpLocks/>
          </p:cNvGrpSpPr>
          <p:nvPr/>
        </p:nvGrpSpPr>
        <p:grpSpPr bwMode="auto">
          <a:xfrm>
            <a:off x="2897188" y="2559050"/>
            <a:ext cx="444500" cy="639763"/>
            <a:chOff x="2494625" y="3249230"/>
            <a:chExt cx="443883" cy="639190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CD15403-23D7-473A-AFD5-74AB7854BA60}"/>
                </a:ext>
              </a:extLst>
            </p:cNvPr>
            <p:cNvCxnSpPr/>
            <p:nvPr/>
          </p:nvCxnSpPr>
          <p:spPr>
            <a:xfrm rot="5400000" flipH="1" flipV="1">
              <a:off x="2494516" y="3444428"/>
              <a:ext cx="444102" cy="44388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FDD8F494-73D4-4CCB-BA4B-AA781B91C9E0}"/>
                </a:ext>
              </a:extLst>
            </p:cNvPr>
            <p:cNvCxnSpPr/>
            <p:nvPr/>
          </p:nvCxnSpPr>
          <p:spPr>
            <a:xfrm rot="5400000">
              <a:off x="2445443" y="3777395"/>
              <a:ext cx="152264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6A22810-DD1E-4176-BCDB-147352E3E93C}"/>
                </a:ext>
              </a:extLst>
            </p:cNvPr>
            <p:cNvCxnSpPr/>
            <p:nvPr/>
          </p:nvCxnSpPr>
          <p:spPr>
            <a:xfrm rot="5400000">
              <a:off x="2534237" y="3769464"/>
              <a:ext cx="82476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6F7C9A7-BD93-4772-BCB7-A332CBADC64C}"/>
                </a:ext>
              </a:extLst>
            </p:cNvPr>
            <p:cNvCxnSpPr/>
            <p:nvPr/>
          </p:nvCxnSpPr>
          <p:spPr>
            <a:xfrm rot="5400000">
              <a:off x="2600009" y="3638613"/>
              <a:ext cx="15067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D9845B8C-0023-4AC8-8B6C-18D5CB5494DA}"/>
                </a:ext>
              </a:extLst>
            </p:cNvPr>
            <p:cNvCxnSpPr/>
            <p:nvPr/>
          </p:nvCxnSpPr>
          <p:spPr>
            <a:xfrm rot="5400000">
              <a:off x="2670567" y="3610856"/>
              <a:ext cx="10150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34271E8-9D65-4E59-9DB3-7EA8E32CC06F}"/>
                </a:ext>
              </a:extLst>
            </p:cNvPr>
            <p:cNvCxnSpPr/>
            <p:nvPr/>
          </p:nvCxnSpPr>
          <p:spPr>
            <a:xfrm rot="5400000">
              <a:off x="2485047" y="3629890"/>
              <a:ext cx="263289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302D094D-7419-4D39-915D-B7C4F18EBD34}"/>
                </a:ext>
              </a:extLst>
            </p:cNvPr>
            <p:cNvCxnSpPr/>
            <p:nvPr/>
          </p:nvCxnSpPr>
          <p:spPr>
            <a:xfrm rot="5400000">
              <a:off x="2693535" y="3500624"/>
              <a:ext cx="1823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92F414A-A6E5-4723-84CB-FD097014256C}"/>
                </a:ext>
              </a:extLst>
            </p:cNvPr>
            <p:cNvCxnSpPr/>
            <p:nvPr/>
          </p:nvCxnSpPr>
          <p:spPr>
            <a:xfrm rot="5400000">
              <a:off x="2763295" y="3465730"/>
              <a:ext cx="150677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B8274D3-7203-4487-A1E8-4E721A531122}"/>
                </a:ext>
              </a:extLst>
            </p:cNvPr>
            <p:cNvCxnSpPr/>
            <p:nvPr/>
          </p:nvCxnSpPr>
          <p:spPr>
            <a:xfrm rot="5400000">
              <a:off x="2764858" y="3368980"/>
              <a:ext cx="239498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Arc 98">
            <a:extLst>
              <a:ext uri="{FF2B5EF4-FFF2-40B4-BE49-F238E27FC236}">
                <a16:creationId xmlns:a16="http://schemas.microsoft.com/office/drawing/2014/main" id="{FFF92FB3-31AD-4498-9D26-78BF0C93C7F8}"/>
              </a:ext>
            </a:extLst>
          </p:cNvPr>
          <p:cNvSpPr/>
          <p:nvPr/>
        </p:nvSpPr>
        <p:spPr>
          <a:xfrm>
            <a:off x="1633538" y="3205163"/>
            <a:ext cx="355600" cy="1233487"/>
          </a:xfrm>
          <a:prstGeom prst="arc">
            <a:avLst>
              <a:gd name="adj1" fmla="val 16200000"/>
              <a:gd name="adj2" fmla="val 5148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243E7021-33F6-41D7-AD92-AF1FA0305BC8}"/>
              </a:ext>
            </a:extLst>
          </p:cNvPr>
          <p:cNvSpPr/>
          <p:nvPr/>
        </p:nvSpPr>
        <p:spPr>
          <a:xfrm>
            <a:off x="1882775" y="2716213"/>
            <a:ext cx="655638" cy="1039812"/>
          </a:xfrm>
          <a:prstGeom prst="arc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rc 100">
            <a:extLst>
              <a:ext uri="{FF2B5EF4-FFF2-40B4-BE49-F238E27FC236}">
                <a16:creationId xmlns:a16="http://schemas.microsoft.com/office/drawing/2014/main" id="{DCE557F8-A79C-4B53-B7A6-713ABF77E639}"/>
              </a:ext>
            </a:extLst>
          </p:cNvPr>
          <p:cNvSpPr/>
          <p:nvPr/>
        </p:nvSpPr>
        <p:spPr>
          <a:xfrm>
            <a:off x="2147888" y="2619375"/>
            <a:ext cx="817562" cy="523875"/>
          </a:xfrm>
          <a:prstGeom prst="arc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Arc 101">
            <a:extLst>
              <a:ext uri="{FF2B5EF4-FFF2-40B4-BE49-F238E27FC236}">
                <a16:creationId xmlns:a16="http://schemas.microsoft.com/office/drawing/2014/main" id="{C32E7F73-4C13-4346-B24B-67A2FE6850DF}"/>
              </a:ext>
            </a:extLst>
          </p:cNvPr>
          <p:cNvSpPr/>
          <p:nvPr/>
        </p:nvSpPr>
        <p:spPr>
          <a:xfrm>
            <a:off x="2654300" y="2211388"/>
            <a:ext cx="819150" cy="381000"/>
          </a:xfrm>
          <a:prstGeom prst="arc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74">
            <a:extLst>
              <a:ext uri="{FF2B5EF4-FFF2-40B4-BE49-F238E27FC236}">
                <a16:creationId xmlns:a16="http://schemas.microsoft.com/office/drawing/2014/main" id="{3C7DFA68-3A83-4891-A7E6-C3A102AE709F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2224088"/>
            <a:ext cx="2081213" cy="2314575"/>
            <a:chOff x="3302424" y="2224180"/>
            <a:chExt cx="2080333" cy="2314109"/>
          </a:xfrm>
        </p:grpSpPr>
        <p:grpSp>
          <p:nvGrpSpPr>
            <p:cNvPr id="5256" name="Group 111">
              <a:extLst>
                <a:ext uri="{FF2B5EF4-FFF2-40B4-BE49-F238E27FC236}">
                  <a16:creationId xmlns:a16="http://schemas.microsoft.com/office/drawing/2014/main" id="{9C5233DA-83DF-44C2-A7EB-2D59F0910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424" y="3899099"/>
              <a:ext cx="443883" cy="639190"/>
              <a:chOff x="2494625" y="3249230"/>
              <a:chExt cx="443883" cy="639190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A53C5A6-2F7A-46F3-93D8-11E3A519B119}"/>
                  </a:ext>
                </a:extLst>
              </p:cNvPr>
              <p:cNvCxnSpPr/>
              <p:nvPr/>
            </p:nvCxnSpPr>
            <p:spPr>
              <a:xfrm rot="5400000" flipH="1" flipV="1">
                <a:off x="2494576" y="3444059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18E3C02-2622-47E2-933C-9E272F6B4149}"/>
                  </a:ext>
                </a:extLst>
              </p:cNvPr>
              <p:cNvCxnSpPr/>
              <p:nvPr/>
            </p:nvCxnSpPr>
            <p:spPr>
              <a:xfrm rot="5400000">
                <a:off x="2445417" y="3777317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2325B94-A25F-482B-9666-8CEFD5329B97}"/>
                  </a:ext>
                </a:extLst>
              </p:cNvPr>
              <p:cNvCxnSpPr/>
              <p:nvPr/>
            </p:nvCxnSpPr>
            <p:spPr>
              <a:xfrm rot="5400000">
                <a:off x="2534287" y="3769381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50B8819-A29D-4D5D-88D7-0D17B6866EE9}"/>
                  </a:ext>
                </a:extLst>
              </p:cNvPr>
              <p:cNvCxnSpPr/>
              <p:nvPr/>
            </p:nvCxnSpPr>
            <p:spPr>
              <a:xfrm rot="5400000">
                <a:off x="2600132" y="3638439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AB11604-515C-4B47-8DED-1D5D11F3BD00}"/>
                  </a:ext>
                </a:extLst>
              </p:cNvPr>
              <p:cNvCxnSpPr/>
              <p:nvPr/>
            </p:nvCxnSpPr>
            <p:spPr>
              <a:xfrm rot="5400000">
                <a:off x="2670752" y="3610663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64746DA-3DB5-4671-A24A-7391A7121EF9}"/>
                  </a:ext>
                </a:extLst>
              </p:cNvPr>
              <p:cNvCxnSpPr/>
              <p:nvPr/>
            </p:nvCxnSpPr>
            <p:spPr>
              <a:xfrm rot="5400000">
                <a:off x="2485075" y="3629710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B495E12-A62A-404B-A379-59F1892CAACD}"/>
                  </a:ext>
                </a:extLst>
              </p:cNvPr>
              <p:cNvCxnSpPr/>
              <p:nvPr/>
            </p:nvCxnSpPr>
            <p:spPr>
              <a:xfrm rot="5400000">
                <a:off x="2693752" y="3500354"/>
                <a:ext cx="18252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F06EFD98-4A87-43C1-8EE1-4A5BA5405D47}"/>
                  </a:ext>
                </a:extLst>
              </p:cNvPr>
              <p:cNvCxnSpPr/>
              <p:nvPr/>
            </p:nvCxnSpPr>
            <p:spPr>
              <a:xfrm rot="5400000">
                <a:off x="2763576" y="3465436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E495341-BFA3-49B6-A557-51EDBA068398}"/>
                  </a:ext>
                </a:extLst>
              </p:cNvPr>
              <p:cNvCxnSpPr/>
              <p:nvPr/>
            </p:nvCxnSpPr>
            <p:spPr>
              <a:xfrm rot="5400000">
                <a:off x="2765152" y="3368619"/>
                <a:ext cx="23966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7" name="Group 121">
              <a:extLst>
                <a:ext uri="{FF2B5EF4-FFF2-40B4-BE49-F238E27FC236}">
                  <a16:creationId xmlns:a16="http://schemas.microsoft.com/office/drawing/2014/main" id="{5540CBF8-E2DC-40D9-8763-4A6608538A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3196" y="3332409"/>
              <a:ext cx="443883" cy="639190"/>
              <a:chOff x="2494625" y="3249230"/>
              <a:chExt cx="443883" cy="63919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2341187-8FE2-43CA-A356-EF3E164F417E}"/>
                  </a:ext>
                </a:extLst>
              </p:cNvPr>
              <p:cNvCxnSpPr/>
              <p:nvPr/>
            </p:nvCxnSpPr>
            <p:spPr>
              <a:xfrm rot="5400000" flipH="1" flipV="1">
                <a:off x="2493955" y="3444125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4791238C-AAC4-4BB9-A4BF-71AC9F989B13}"/>
                  </a:ext>
                </a:extLst>
              </p:cNvPr>
              <p:cNvCxnSpPr/>
              <p:nvPr/>
            </p:nvCxnSpPr>
            <p:spPr>
              <a:xfrm rot="5400000">
                <a:off x="2444795" y="3777383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C65D7728-007E-4B88-9184-FFCA28831BA1}"/>
                  </a:ext>
                </a:extLst>
              </p:cNvPr>
              <p:cNvCxnSpPr/>
              <p:nvPr/>
            </p:nvCxnSpPr>
            <p:spPr>
              <a:xfrm rot="5400000">
                <a:off x="2533665" y="3769448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67C77AEA-4AE6-420C-BBC7-507B297B20D1}"/>
                  </a:ext>
                </a:extLst>
              </p:cNvPr>
              <p:cNvCxnSpPr/>
              <p:nvPr/>
            </p:nvCxnSpPr>
            <p:spPr>
              <a:xfrm rot="5400000">
                <a:off x="2599512" y="3638505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FCDC50C-343C-4BCD-AF14-8CEE6F97B8F0}"/>
                  </a:ext>
                </a:extLst>
              </p:cNvPr>
              <p:cNvCxnSpPr/>
              <p:nvPr/>
            </p:nvCxnSpPr>
            <p:spPr>
              <a:xfrm rot="5400000">
                <a:off x="2670130" y="3610730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8238C07-A87D-49FA-934A-099A0EC51E73}"/>
                  </a:ext>
                </a:extLst>
              </p:cNvPr>
              <p:cNvCxnSpPr/>
              <p:nvPr/>
            </p:nvCxnSpPr>
            <p:spPr>
              <a:xfrm rot="5400000">
                <a:off x="2484453" y="3629776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4DDE66A-E66C-4943-8D8F-BE43D5EF1A70}"/>
                  </a:ext>
                </a:extLst>
              </p:cNvPr>
              <p:cNvCxnSpPr/>
              <p:nvPr/>
            </p:nvCxnSpPr>
            <p:spPr>
              <a:xfrm rot="5400000">
                <a:off x="2693130" y="3500421"/>
                <a:ext cx="18252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B33AE0B9-2ED0-4D5E-AF13-D2B5630D25BD}"/>
                  </a:ext>
                </a:extLst>
              </p:cNvPr>
              <p:cNvCxnSpPr/>
              <p:nvPr/>
            </p:nvCxnSpPr>
            <p:spPr>
              <a:xfrm rot="5400000">
                <a:off x="2762954" y="3465503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45EA8586-C1C1-47D9-A24C-DA3E4E782344}"/>
                  </a:ext>
                </a:extLst>
              </p:cNvPr>
              <p:cNvCxnSpPr/>
              <p:nvPr/>
            </p:nvCxnSpPr>
            <p:spPr>
              <a:xfrm rot="5400000">
                <a:off x="2764532" y="3368685"/>
                <a:ext cx="23966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8" name="Group 131">
              <a:extLst>
                <a:ext uri="{FF2B5EF4-FFF2-40B4-BE49-F238E27FC236}">
                  <a16:creationId xmlns:a16="http://schemas.microsoft.com/office/drawing/2014/main" id="{F2E4DB17-636F-4722-B4A3-4123EDA98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8874" y="2224180"/>
              <a:ext cx="443883" cy="639190"/>
              <a:chOff x="2494625" y="3249230"/>
              <a:chExt cx="443883" cy="63919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7544AA5-C46E-43DC-BFC0-1457EA8B2E8E}"/>
                  </a:ext>
                </a:extLst>
              </p:cNvPr>
              <p:cNvCxnSpPr/>
              <p:nvPr/>
            </p:nvCxnSpPr>
            <p:spPr>
              <a:xfrm rot="5400000" flipH="1" flipV="1">
                <a:off x="2494147" y="3444502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3993798-3974-4FAF-A33A-24960894C7DF}"/>
                  </a:ext>
                </a:extLst>
              </p:cNvPr>
              <p:cNvCxnSpPr/>
              <p:nvPr/>
            </p:nvCxnSpPr>
            <p:spPr>
              <a:xfrm rot="5400000">
                <a:off x="2444987" y="3777760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7825DA4-3F03-4802-A7AA-2C8A7E100C13}"/>
                  </a:ext>
                </a:extLst>
              </p:cNvPr>
              <p:cNvCxnSpPr/>
              <p:nvPr/>
            </p:nvCxnSpPr>
            <p:spPr>
              <a:xfrm rot="5400000">
                <a:off x="2533857" y="3769825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25481DA5-0065-401D-806C-85329C85DA5D}"/>
                  </a:ext>
                </a:extLst>
              </p:cNvPr>
              <p:cNvCxnSpPr/>
              <p:nvPr/>
            </p:nvCxnSpPr>
            <p:spPr>
              <a:xfrm rot="5400000">
                <a:off x="2599704" y="3638882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16DDEBB-3A5D-49D1-AC62-4302521146D9}"/>
                  </a:ext>
                </a:extLst>
              </p:cNvPr>
              <p:cNvCxnSpPr/>
              <p:nvPr/>
            </p:nvCxnSpPr>
            <p:spPr>
              <a:xfrm rot="5400000">
                <a:off x="2670322" y="3611107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997E598-1136-4D19-B5C2-6E50AF5C7DD4}"/>
                  </a:ext>
                </a:extLst>
              </p:cNvPr>
              <p:cNvCxnSpPr/>
              <p:nvPr/>
            </p:nvCxnSpPr>
            <p:spPr>
              <a:xfrm rot="5400000">
                <a:off x="2484645" y="3630153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1747D5E-5364-454F-AB68-8AE1E2C4D663}"/>
                  </a:ext>
                </a:extLst>
              </p:cNvPr>
              <p:cNvCxnSpPr/>
              <p:nvPr/>
            </p:nvCxnSpPr>
            <p:spPr>
              <a:xfrm rot="5400000">
                <a:off x="2693322" y="3500798"/>
                <a:ext cx="18252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86FD9DE3-F63B-4F46-A8B3-BDD89050DC7A}"/>
                  </a:ext>
                </a:extLst>
              </p:cNvPr>
              <p:cNvCxnSpPr/>
              <p:nvPr/>
            </p:nvCxnSpPr>
            <p:spPr>
              <a:xfrm rot="5400000">
                <a:off x="2763146" y="3465880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356E1919-62B2-4500-8F8E-FC80460E0F42}"/>
                  </a:ext>
                </a:extLst>
              </p:cNvPr>
              <p:cNvCxnSpPr/>
              <p:nvPr/>
            </p:nvCxnSpPr>
            <p:spPr>
              <a:xfrm rot="5400000">
                <a:off x="2764724" y="3369062"/>
                <a:ext cx="23966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9" name="Group 141">
              <a:extLst>
                <a:ext uri="{FF2B5EF4-FFF2-40B4-BE49-F238E27FC236}">
                  <a16:creationId xmlns:a16="http://schemas.microsoft.com/office/drawing/2014/main" id="{245A659B-3244-444E-9C0C-F038F3783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458" y="2810106"/>
              <a:ext cx="443883" cy="639190"/>
              <a:chOff x="2494625" y="3249230"/>
              <a:chExt cx="443883" cy="639190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2AFE278-595E-454C-8CA8-81536BDC0F51}"/>
                  </a:ext>
                </a:extLst>
              </p:cNvPr>
              <p:cNvCxnSpPr/>
              <p:nvPr/>
            </p:nvCxnSpPr>
            <p:spPr>
              <a:xfrm rot="5400000" flipH="1" flipV="1">
                <a:off x="2493933" y="3444246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0C1C2FC-A154-496B-9882-5491EF19DF44}"/>
                  </a:ext>
                </a:extLst>
              </p:cNvPr>
              <p:cNvCxnSpPr/>
              <p:nvPr/>
            </p:nvCxnSpPr>
            <p:spPr>
              <a:xfrm rot="5400000">
                <a:off x="2444774" y="3777504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ABA67C14-64AB-4047-8326-AF52836794D3}"/>
                  </a:ext>
                </a:extLst>
              </p:cNvPr>
              <p:cNvCxnSpPr/>
              <p:nvPr/>
            </p:nvCxnSpPr>
            <p:spPr>
              <a:xfrm rot="5400000">
                <a:off x="2533644" y="3769568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BB786F4B-FB5A-4AC1-B9E0-062E7AF82C55}"/>
                  </a:ext>
                </a:extLst>
              </p:cNvPr>
              <p:cNvCxnSpPr/>
              <p:nvPr/>
            </p:nvCxnSpPr>
            <p:spPr>
              <a:xfrm rot="5400000">
                <a:off x="2599489" y="3638626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CBBCDE1-1CE2-4E8A-AC5B-0428C9FD5E31}"/>
                  </a:ext>
                </a:extLst>
              </p:cNvPr>
              <p:cNvCxnSpPr/>
              <p:nvPr/>
            </p:nvCxnSpPr>
            <p:spPr>
              <a:xfrm rot="5400000">
                <a:off x="2670109" y="3610850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916666D-E583-463D-9615-002B1720DC7B}"/>
                  </a:ext>
                </a:extLst>
              </p:cNvPr>
              <p:cNvCxnSpPr/>
              <p:nvPr/>
            </p:nvCxnSpPr>
            <p:spPr>
              <a:xfrm rot="5400000">
                <a:off x="2484432" y="3629897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B3C76E2-BABA-4217-B109-B2244BFB473D}"/>
                  </a:ext>
                </a:extLst>
              </p:cNvPr>
              <p:cNvCxnSpPr/>
              <p:nvPr/>
            </p:nvCxnSpPr>
            <p:spPr>
              <a:xfrm rot="5400000">
                <a:off x="2693110" y="3500541"/>
                <a:ext cx="18252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4B3ED29-3C81-4E7D-A363-D31CB2DA0311}"/>
                  </a:ext>
                </a:extLst>
              </p:cNvPr>
              <p:cNvCxnSpPr/>
              <p:nvPr/>
            </p:nvCxnSpPr>
            <p:spPr>
              <a:xfrm rot="5400000">
                <a:off x="2762934" y="3465623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E5303A9-C2AA-4FCA-9ED7-00C069CE3F04}"/>
                  </a:ext>
                </a:extLst>
              </p:cNvPr>
              <p:cNvCxnSpPr/>
              <p:nvPr/>
            </p:nvCxnSpPr>
            <p:spPr>
              <a:xfrm rot="5400000">
                <a:off x="2764509" y="3368806"/>
                <a:ext cx="23966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275">
            <a:extLst>
              <a:ext uri="{FF2B5EF4-FFF2-40B4-BE49-F238E27FC236}">
                <a16:creationId xmlns:a16="http://schemas.microsoft.com/office/drawing/2014/main" id="{218BA7F3-D7AA-4B55-B5BD-1D03E94AE354}"/>
              </a:ext>
            </a:extLst>
          </p:cNvPr>
          <p:cNvGrpSpPr>
            <a:grpSpLocks/>
          </p:cNvGrpSpPr>
          <p:nvPr/>
        </p:nvGrpSpPr>
        <p:grpSpPr bwMode="auto">
          <a:xfrm>
            <a:off x="4303713" y="2590800"/>
            <a:ext cx="1952625" cy="2127250"/>
            <a:chOff x="4303859" y="2590799"/>
            <a:chExt cx="1953087" cy="2126627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52914FF-5F07-4BCC-8C3A-4993DBE319CF}"/>
                </a:ext>
              </a:extLst>
            </p:cNvPr>
            <p:cNvCxnSpPr/>
            <p:nvPr/>
          </p:nvCxnSpPr>
          <p:spPr>
            <a:xfrm rot="5400000" flipH="1" flipV="1">
              <a:off x="4286125" y="2746605"/>
              <a:ext cx="1988554" cy="1953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E92B4C3-AB6F-479E-B5F1-784DC5AE5030}"/>
                </a:ext>
              </a:extLst>
            </p:cNvPr>
            <p:cNvCxnSpPr/>
            <p:nvPr/>
          </p:nvCxnSpPr>
          <p:spPr>
            <a:xfrm rot="5400000">
              <a:off x="4294454" y="4260361"/>
              <a:ext cx="46658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EC7694A-3AA7-49A1-87ED-B4D6C62B185D}"/>
                </a:ext>
              </a:extLst>
            </p:cNvPr>
            <p:cNvCxnSpPr/>
            <p:nvPr/>
          </p:nvCxnSpPr>
          <p:spPr>
            <a:xfrm rot="5400000">
              <a:off x="4627831" y="4212750"/>
              <a:ext cx="17457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2EFB9A1-30D5-4C92-AE39-54FC2EDBF236}"/>
                </a:ext>
              </a:extLst>
            </p:cNvPr>
            <p:cNvCxnSpPr/>
            <p:nvPr/>
          </p:nvCxnSpPr>
          <p:spPr>
            <a:xfrm rot="5400000">
              <a:off x="5881458" y="2937566"/>
              <a:ext cx="16981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44DDC1EF-E0DA-48FD-8525-3C845E2A9243}"/>
                </a:ext>
              </a:extLst>
            </p:cNvPr>
            <p:cNvCxnSpPr/>
            <p:nvPr/>
          </p:nvCxnSpPr>
          <p:spPr>
            <a:xfrm rot="5400000">
              <a:off x="5274947" y="3342261"/>
              <a:ext cx="39199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F95DE9F-9A4B-47C1-A551-0B335C14E484}"/>
                </a:ext>
              </a:extLst>
            </p:cNvPr>
            <p:cNvCxnSpPr/>
            <p:nvPr/>
          </p:nvCxnSpPr>
          <p:spPr>
            <a:xfrm rot="5400000">
              <a:off x="4962110" y="3739020"/>
              <a:ext cx="29360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58A8D47-54F4-4818-9CB4-0334A1A5C8D2}"/>
                </a:ext>
              </a:extLst>
            </p:cNvPr>
            <p:cNvCxnSpPr/>
            <p:nvPr/>
          </p:nvCxnSpPr>
          <p:spPr>
            <a:xfrm rot="5400000">
              <a:off x="5544882" y="3070877"/>
              <a:ext cx="37295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1D734A2-5FEE-4339-B15E-5A749ABDA3ED}"/>
                </a:ext>
              </a:extLst>
            </p:cNvPr>
            <p:cNvCxnSpPr/>
            <p:nvPr/>
          </p:nvCxnSpPr>
          <p:spPr>
            <a:xfrm rot="5400000">
              <a:off x="4956651" y="3379556"/>
              <a:ext cx="66338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7E2CA16-BC5B-4827-8D74-41165859F5B0}"/>
                </a:ext>
              </a:extLst>
            </p:cNvPr>
            <p:cNvCxnSpPr/>
            <p:nvPr/>
          </p:nvCxnSpPr>
          <p:spPr>
            <a:xfrm rot="5400000">
              <a:off x="4580301" y="3855666"/>
              <a:ext cx="5713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AEB857B-9084-46FA-9D94-7A9EF605E16A}"/>
                </a:ext>
              </a:extLst>
            </p:cNvPr>
            <p:cNvCxnSpPr/>
            <p:nvPr/>
          </p:nvCxnSpPr>
          <p:spPr>
            <a:xfrm rot="5400000">
              <a:off x="5466251" y="3285921"/>
              <a:ext cx="2571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F85A0209-6072-40EC-AD9A-B5BD90EBFBC3}"/>
                </a:ext>
              </a:extLst>
            </p:cNvPr>
            <p:cNvCxnSpPr/>
            <p:nvPr/>
          </p:nvCxnSpPr>
          <p:spPr>
            <a:xfrm rot="5400000">
              <a:off x="5237597" y="3500171"/>
              <a:ext cx="2571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D0DF882-D687-4690-8EC5-737AE14EFFAF}"/>
                </a:ext>
              </a:extLst>
            </p:cNvPr>
            <p:cNvCxnSpPr/>
            <p:nvPr/>
          </p:nvCxnSpPr>
          <p:spPr>
            <a:xfrm rot="5400000">
              <a:off x="5984696" y="2724904"/>
              <a:ext cx="268209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76">
            <a:extLst>
              <a:ext uri="{FF2B5EF4-FFF2-40B4-BE49-F238E27FC236}">
                <a16:creationId xmlns:a16="http://schemas.microsoft.com/office/drawing/2014/main" id="{FBAE1FE1-7FCB-4C44-8E0C-0596C2E71BBA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2430463"/>
            <a:ext cx="2081212" cy="2314575"/>
            <a:chOff x="4761110" y="2431008"/>
            <a:chExt cx="2080333" cy="2314109"/>
          </a:xfrm>
        </p:grpSpPr>
        <p:grpSp>
          <p:nvGrpSpPr>
            <p:cNvPr id="5204" name="Group 172">
              <a:extLst>
                <a:ext uri="{FF2B5EF4-FFF2-40B4-BE49-F238E27FC236}">
                  <a16:creationId xmlns:a16="http://schemas.microsoft.com/office/drawing/2014/main" id="{FA550879-8336-4D97-9049-E8001E9598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1110" y="4105927"/>
              <a:ext cx="443883" cy="639190"/>
              <a:chOff x="2494625" y="3249230"/>
              <a:chExt cx="443883" cy="639190"/>
            </a:xfrm>
          </p:grpSpPr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E84CCBE-A773-4928-9BB8-250D0872C991}"/>
                  </a:ext>
                </a:extLst>
              </p:cNvPr>
              <p:cNvCxnSpPr/>
              <p:nvPr/>
            </p:nvCxnSpPr>
            <p:spPr>
              <a:xfrm rot="5400000" flipH="1" flipV="1">
                <a:off x="2494576" y="3444059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7840791-B916-4E88-9800-9D93BB4BC221}"/>
                  </a:ext>
                </a:extLst>
              </p:cNvPr>
              <p:cNvCxnSpPr/>
              <p:nvPr/>
            </p:nvCxnSpPr>
            <p:spPr>
              <a:xfrm rot="5400000">
                <a:off x="2445416" y="3777317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0FB4FC28-99EA-4D33-BBAF-CF976A6A924F}"/>
                  </a:ext>
                </a:extLst>
              </p:cNvPr>
              <p:cNvCxnSpPr/>
              <p:nvPr/>
            </p:nvCxnSpPr>
            <p:spPr>
              <a:xfrm rot="5400000">
                <a:off x="2534286" y="3769381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9EFA133E-6B1D-48AE-914B-9940B3415F11}"/>
                  </a:ext>
                </a:extLst>
              </p:cNvPr>
              <p:cNvCxnSpPr/>
              <p:nvPr/>
            </p:nvCxnSpPr>
            <p:spPr>
              <a:xfrm rot="5400000">
                <a:off x="2600132" y="3638439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426D51D-29A7-457C-B9DB-BAA33A16F75F}"/>
                  </a:ext>
                </a:extLst>
              </p:cNvPr>
              <p:cNvCxnSpPr/>
              <p:nvPr/>
            </p:nvCxnSpPr>
            <p:spPr>
              <a:xfrm rot="5400000">
                <a:off x="2670751" y="3610663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57A0BE7D-40A7-4917-AF3D-B5A6935C1298}"/>
                  </a:ext>
                </a:extLst>
              </p:cNvPr>
              <p:cNvCxnSpPr/>
              <p:nvPr/>
            </p:nvCxnSpPr>
            <p:spPr>
              <a:xfrm rot="5400000">
                <a:off x="2485074" y="3629710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F5BCAF78-9D51-46D7-A9FD-92945FD93420}"/>
                  </a:ext>
                </a:extLst>
              </p:cNvPr>
              <p:cNvCxnSpPr/>
              <p:nvPr/>
            </p:nvCxnSpPr>
            <p:spPr>
              <a:xfrm rot="5400000">
                <a:off x="2693751" y="3500354"/>
                <a:ext cx="18252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047598C2-0212-4B26-AC5C-EDA04051B58E}"/>
                  </a:ext>
                </a:extLst>
              </p:cNvPr>
              <p:cNvCxnSpPr/>
              <p:nvPr/>
            </p:nvCxnSpPr>
            <p:spPr>
              <a:xfrm rot="5400000">
                <a:off x="2763575" y="3465436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52FD1AB-7B40-4566-83F5-1F60B5D1D81F}"/>
                  </a:ext>
                </a:extLst>
              </p:cNvPr>
              <p:cNvCxnSpPr/>
              <p:nvPr/>
            </p:nvCxnSpPr>
            <p:spPr>
              <a:xfrm rot="5400000">
                <a:off x="2765152" y="3368619"/>
                <a:ext cx="23966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5" name="Group 182">
              <a:extLst>
                <a:ext uri="{FF2B5EF4-FFF2-40B4-BE49-F238E27FC236}">
                  <a16:creationId xmlns:a16="http://schemas.microsoft.com/office/drawing/2014/main" id="{5DEAFD05-CEDF-4B40-9DB1-F7F697533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882" y="3539237"/>
              <a:ext cx="443883" cy="639190"/>
              <a:chOff x="2494625" y="3249230"/>
              <a:chExt cx="443883" cy="639190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0E19FC6-1654-4087-8E0D-CE23EC45E189}"/>
                  </a:ext>
                </a:extLst>
              </p:cNvPr>
              <p:cNvCxnSpPr/>
              <p:nvPr/>
            </p:nvCxnSpPr>
            <p:spPr>
              <a:xfrm rot="5400000" flipH="1" flipV="1">
                <a:off x="2493954" y="3444125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E2945709-59FB-49B4-9CB2-BEE83A5C3487}"/>
                  </a:ext>
                </a:extLst>
              </p:cNvPr>
              <p:cNvCxnSpPr/>
              <p:nvPr/>
            </p:nvCxnSpPr>
            <p:spPr>
              <a:xfrm rot="5400000">
                <a:off x="2444795" y="3777383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9527F3B7-042C-4F56-8274-21EC981AF3FE}"/>
                  </a:ext>
                </a:extLst>
              </p:cNvPr>
              <p:cNvCxnSpPr/>
              <p:nvPr/>
            </p:nvCxnSpPr>
            <p:spPr>
              <a:xfrm rot="5400000">
                <a:off x="2533665" y="3769448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D82FC92-7106-4BB9-9385-BC8950583DA1}"/>
                  </a:ext>
                </a:extLst>
              </p:cNvPr>
              <p:cNvCxnSpPr/>
              <p:nvPr/>
            </p:nvCxnSpPr>
            <p:spPr>
              <a:xfrm rot="5400000">
                <a:off x="2599511" y="3638505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34AF4C7-4FD8-460D-8F88-AD1BDCA89C37}"/>
                  </a:ext>
                </a:extLst>
              </p:cNvPr>
              <p:cNvCxnSpPr/>
              <p:nvPr/>
            </p:nvCxnSpPr>
            <p:spPr>
              <a:xfrm rot="5400000">
                <a:off x="2670130" y="3610730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AD63CE4-F67F-46DC-9D1B-7ED19FB3E10A}"/>
                  </a:ext>
                </a:extLst>
              </p:cNvPr>
              <p:cNvCxnSpPr/>
              <p:nvPr/>
            </p:nvCxnSpPr>
            <p:spPr>
              <a:xfrm rot="5400000">
                <a:off x="2484453" y="3629776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F259AF14-9D48-44EA-AC2A-F86F0B9AA467}"/>
                  </a:ext>
                </a:extLst>
              </p:cNvPr>
              <p:cNvCxnSpPr/>
              <p:nvPr/>
            </p:nvCxnSpPr>
            <p:spPr>
              <a:xfrm rot="5400000">
                <a:off x="2693130" y="3500421"/>
                <a:ext cx="18252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D9CF58E-D97C-42B7-B5EA-CCA6D9720DE7}"/>
                  </a:ext>
                </a:extLst>
              </p:cNvPr>
              <p:cNvCxnSpPr/>
              <p:nvPr/>
            </p:nvCxnSpPr>
            <p:spPr>
              <a:xfrm rot="5400000">
                <a:off x="2762954" y="3465503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BA5AAA44-8D4D-4F3D-A6F0-1862935CFB19}"/>
                  </a:ext>
                </a:extLst>
              </p:cNvPr>
              <p:cNvCxnSpPr/>
              <p:nvPr/>
            </p:nvCxnSpPr>
            <p:spPr>
              <a:xfrm rot="5400000">
                <a:off x="2764531" y="3368685"/>
                <a:ext cx="23966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6" name="Group 192">
              <a:extLst>
                <a:ext uri="{FF2B5EF4-FFF2-40B4-BE49-F238E27FC236}">
                  <a16:creationId xmlns:a16="http://schemas.microsoft.com/office/drawing/2014/main" id="{F0C37767-4B79-4910-B3A3-58B3592149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97560" y="2431008"/>
              <a:ext cx="443883" cy="639190"/>
              <a:chOff x="2494625" y="3249230"/>
              <a:chExt cx="443883" cy="639190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FAD2CB6-69F2-49D8-B06B-ADF375536ADD}"/>
                  </a:ext>
                </a:extLst>
              </p:cNvPr>
              <p:cNvCxnSpPr/>
              <p:nvPr/>
            </p:nvCxnSpPr>
            <p:spPr>
              <a:xfrm rot="5400000" flipH="1" flipV="1">
                <a:off x="2494147" y="3444502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10DF60AD-F926-4936-A508-A3FCBAB837EF}"/>
                  </a:ext>
                </a:extLst>
              </p:cNvPr>
              <p:cNvCxnSpPr/>
              <p:nvPr/>
            </p:nvCxnSpPr>
            <p:spPr>
              <a:xfrm rot="5400000">
                <a:off x="2444988" y="3777760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40E35BA-E057-40F1-BA16-CE477D2FA1F5}"/>
                  </a:ext>
                </a:extLst>
              </p:cNvPr>
              <p:cNvCxnSpPr/>
              <p:nvPr/>
            </p:nvCxnSpPr>
            <p:spPr>
              <a:xfrm rot="5400000">
                <a:off x="2533858" y="3769825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4CA1F93-E3E8-49B9-A8B0-1EE5B404211B}"/>
                  </a:ext>
                </a:extLst>
              </p:cNvPr>
              <p:cNvCxnSpPr/>
              <p:nvPr/>
            </p:nvCxnSpPr>
            <p:spPr>
              <a:xfrm rot="5400000">
                <a:off x="2599704" y="3638882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BDA92D2-9DC3-4F6F-8908-32DEC979355C}"/>
                  </a:ext>
                </a:extLst>
              </p:cNvPr>
              <p:cNvCxnSpPr/>
              <p:nvPr/>
            </p:nvCxnSpPr>
            <p:spPr>
              <a:xfrm rot="5400000">
                <a:off x="2670323" y="3611107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91F9CAA-D10E-4C2C-BC3E-F7FE3550FAEA}"/>
                  </a:ext>
                </a:extLst>
              </p:cNvPr>
              <p:cNvCxnSpPr/>
              <p:nvPr/>
            </p:nvCxnSpPr>
            <p:spPr>
              <a:xfrm rot="5400000">
                <a:off x="2484646" y="3630153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A69CDEC-EC1F-4EA0-8B7A-87700654E37B}"/>
                  </a:ext>
                </a:extLst>
              </p:cNvPr>
              <p:cNvCxnSpPr/>
              <p:nvPr/>
            </p:nvCxnSpPr>
            <p:spPr>
              <a:xfrm rot="5400000">
                <a:off x="2693323" y="3500798"/>
                <a:ext cx="18252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2621A38B-93D9-41A1-B7D2-DA0C8DA5A623}"/>
                  </a:ext>
                </a:extLst>
              </p:cNvPr>
              <p:cNvCxnSpPr/>
              <p:nvPr/>
            </p:nvCxnSpPr>
            <p:spPr>
              <a:xfrm rot="5400000">
                <a:off x="2763147" y="3465880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DDE1D3B-0CE6-4AD1-89B4-D9AE7999FF5B}"/>
                  </a:ext>
                </a:extLst>
              </p:cNvPr>
              <p:cNvCxnSpPr/>
              <p:nvPr/>
            </p:nvCxnSpPr>
            <p:spPr>
              <a:xfrm rot="5400000">
                <a:off x="2764724" y="3369062"/>
                <a:ext cx="239664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07" name="Group 202">
              <a:extLst>
                <a:ext uri="{FF2B5EF4-FFF2-40B4-BE49-F238E27FC236}">
                  <a16:creationId xmlns:a16="http://schemas.microsoft.com/office/drawing/2014/main" id="{C14868D3-DB4D-4369-9DF4-B3ADBC6764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47144" y="3016934"/>
              <a:ext cx="443883" cy="639190"/>
              <a:chOff x="2494625" y="3249230"/>
              <a:chExt cx="443883" cy="639190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1DC7BA40-B69C-47D8-BC81-C961FA57124B}"/>
                  </a:ext>
                </a:extLst>
              </p:cNvPr>
              <p:cNvCxnSpPr/>
              <p:nvPr/>
            </p:nvCxnSpPr>
            <p:spPr>
              <a:xfrm rot="5400000" flipH="1" flipV="1">
                <a:off x="2493933" y="3444246"/>
                <a:ext cx="444410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32D88D64-C06D-496B-9B6A-A576F001E45A}"/>
                  </a:ext>
                </a:extLst>
              </p:cNvPr>
              <p:cNvCxnSpPr/>
              <p:nvPr/>
            </p:nvCxnSpPr>
            <p:spPr>
              <a:xfrm rot="5400000">
                <a:off x="2444773" y="3777504"/>
                <a:ext cx="15236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8D8D5BC-61B3-492C-BFF1-9FF173C82141}"/>
                  </a:ext>
                </a:extLst>
              </p:cNvPr>
              <p:cNvCxnSpPr/>
              <p:nvPr/>
            </p:nvCxnSpPr>
            <p:spPr>
              <a:xfrm rot="5400000">
                <a:off x="2533643" y="3769568"/>
                <a:ext cx="8253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3AC3289B-C6BB-4382-97F7-72E529010FCF}"/>
                  </a:ext>
                </a:extLst>
              </p:cNvPr>
              <p:cNvCxnSpPr/>
              <p:nvPr/>
            </p:nvCxnSpPr>
            <p:spPr>
              <a:xfrm rot="5400000">
                <a:off x="2599489" y="3638626"/>
                <a:ext cx="15078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03B93F4E-01A3-4976-B5E5-9B708D854744}"/>
                  </a:ext>
                </a:extLst>
              </p:cNvPr>
              <p:cNvCxnSpPr/>
              <p:nvPr/>
            </p:nvCxnSpPr>
            <p:spPr>
              <a:xfrm rot="5400000">
                <a:off x="2670108" y="3610850"/>
                <a:ext cx="10157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D56E9FE7-3220-4563-9410-5CCF6A89DBE8}"/>
                  </a:ext>
                </a:extLst>
              </p:cNvPr>
              <p:cNvCxnSpPr/>
              <p:nvPr/>
            </p:nvCxnSpPr>
            <p:spPr>
              <a:xfrm rot="5400000">
                <a:off x="2484431" y="3629897"/>
                <a:ext cx="26347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EA74FCA9-1775-40DE-91B3-D006174F4A65}"/>
                  </a:ext>
                </a:extLst>
              </p:cNvPr>
              <p:cNvCxnSpPr/>
              <p:nvPr/>
            </p:nvCxnSpPr>
            <p:spPr>
              <a:xfrm rot="5400000">
                <a:off x="2693109" y="3500541"/>
                <a:ext cx="18252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BA1BA7AD-8E27-492A-82F2-3504BEC9C067}"/>
                  </a:ext>
                </a:extLst>
              </p:cNvPr>
              <p:cNvCxnSpPr/>
              <p:nvPr/>
            </p:nvCxnSpPr>
            <p:spPr>
              <a:xfrm rot="5400000">
                <a:off x="2762933" y="3465623"/>
                <a:ext cx="15078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1B78E011-A9EA-4155-96B6-2990668CD5FA}"/>
                  </a:ext>
                </a:extLst>
              </p:cNvPr>
              <p:cNvCxnSpPr/>
              <p:nvPr/>
            </p:nvCxnSpPr>
            <p:spPr>
              <a:xfrm rot="5400000">
                <a:off x="2764509" y="3368806"/>
                <a:ext cx="23966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277">
            <a:extLst>
              <a:ext uri="{FF2B5EF4-FFF2-40B4-BE49-F238E27FC236}">
                <a16:creationId xmlns:a16="http://schemas.microsoft.com/office/drawing/2014/main" id="{3933ACC1-6B5D-410A-A993-9FB72A5950D3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2852738"/>
            <a:ext cx="1952625" cy="2060575"/>
            <a:chOff x="5795203" y="2852056"/>
            <a:chExt cx="1953087" cy="2061313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172157EE-1D3A-4C62-B349-2F1745F1AF3E}"/>
                </a:ext>
              </a:extLst>
            </p:cNvPr>
            <p:cNvCxnSpPr/>
            <p:nvPr/>
          </p:nvCxnSpPr>
          <p:spPr>
            <a:xfrm rot="5400000" flipH="1" flipV="1">
              <a:off x="5777616" y="2942694"/>
              <a:ext cx="1988262" cy="195308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A1CD88CE-E72B-44CC-81A4-2FA8C3D366AD}"/>
                </a:ext>
              </a:extLst>
            </p:cNvPr>
            <p:cNvCxnSpPr/>
            <p:nvPr/>
          </p:nvCxnSpPr>
          <p:spPr>
            <a:xfrm rot="5400000">
              <a:off x="5638750" y="4310697"/>
              <a:ext cx="7606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A1E8AB9-C98A-417B-8550-45C0ACE42AB9}"/>
                </a:ext>
              </a:extLst>
            </p:cNvPr>
            <p:cNvCxnSpPr/>
            <p:nvPr/>
          </p:nvCxnSpPr>
          <p:spPr>
            <a:xfrm rot="5400000">
              <a:off x="6010336" y="4299580"/>
              <a:ext cx="39225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1454618F-3EA4-4B20-941F-BEAB27B58028}"/>
                </a:ext>
              </a:extLst>
            </p:cNvPr>
            <p:cNvCxnSpPr/>
            <p:nvPr/>
          </p:nvCxnSpPr>
          <p:spPr>
            <a:xfrm rot="5400000">
              <a:off x="7275080" y="3034684"/>
              <a:ext cx="365256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622F411D-46CA-4D34-B1B8-C293EB423F0C}"/>
                </a:ext>
              </a:extLst>
            </p:cNvPr>
            <p:cNvCxnSpPr/>
            <p:nvPr/>
          </p:nvCxnSpPr>
          <p:spPr>
            <a:xfrm rot="5400000">
              <a:off x="6765371" y="3538102"/>
              <a:ext cx="39384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99026B4B-DC0A-4EC7-9B4E-72EBF3B69ABB}"/>
                </a:ext>
              </a:extLst>
            </p:cNvPr>
            <p:cNvCxnSpPr/>
            <p:nvPr/>
          </p:nvCxnSpPr>
          <p:spPr>
            <a:xfrm rot="5400000">
              <a:off x="6322343" y="3804897"/>
              <a:ext cx="555824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B29BB58D-EF83-49FD-88D2-C87D3B0AA9E2}"/>
                </a:ext>
              </a:extLst>
            </p:cNvPr>
            <p:cNvCxnSpPr/>
            <p:nvPr/>
          </p:nvCxnSpPr>
          <p:spPr>
            <a:xfrm rot="5400000">
              <a:off x="7123448" y="3354680"/>
              <a:ext cx="19850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49A85EBF-0B85-411A-B09D-03499F21B311}"/>
                </a:ext>
              </a:extLst>
            </p:cNvPr>
            <p:cNvCxnSpPr/>
            <p:nvPr/>
          </p:nvCxnSpPr>
          <p:spPr>
            <a:xfrm rot="5400000">
              <a:off x="6682020" y="3810455"/>
              <a:ext cx="19533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5792DFE-838A-4E95-B04F-AC92F2AED380}"/>
                </a:ext>
              </a:extLst>
            </p:cNvPr>
            <p:cNvCxnSpPr/>
            <p:nvPr/>
          </p:nvCxnSpPr>
          <p:spPr>
            <a:xfrm rot="5400000">
              <a:off x="6131805" y="4111394"/>
              <a:ext cx="451011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73D65EC4-D084-4897-80F8-9CD1FADE6CE1}"/>
                </a:ext>
              </a:extLst>
            </p:cNvPr>
            <p:cNvCxnSpPr/>
            <p:nvPr/>
          </p:nvCxnSpPr>
          <p:spPr>
            <a:xfrm rot="5400000">
              <a:off x="7541063" y="2986248"/>
              <a:ext cx="138162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8624225-E2AD-482D-A762-E2043BEAA2A8}"/>
                </a:ext>
              </a:extLst>
            </p:cNvPr>
            <p:cNvCxnSpPr/>
            <p:nvPr/>
          </p:nvCxnSpPr>
          <p:spPr>
            <a:xfrm rot="5400000">
              <a:off x="5769785" y="4768855"/>
              <a:ext cx="17468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78">
            <a:extLst>
              <a:ext uri="{FF2B5EF4-FFF2-40B4-BE49-F238E27FC236}">
                <a16:creationId xmlns:a16="http://schemas.microsoft.com/office/drawing/2014/main" id="{08417252-3F17-486C-9EF7-C7903FBFD92E}"/>
              </a:ext>
            </a:extLst>
          </p:cNvPr>
          <p:cNvGrpSpPr>
            <a:grpSpLocks/>
          </p:cNvGrpSpPr>
          <p:nvPr/>
        </p:nvGrpSpPr>
        <p:grpSpPr bwMode="auto">
          <a:xfrm>
            <a:off x="6578600" y="2638425"/>
            <a:ext cx="2081213" cy="2312988"/>
            <a:chOff x="6579024" y="2637837"/>
            <a:chExt cx="2080333" cy="2314109"/>
          </a:xfrm>
        </p:grpSpPr>
        <p:grpSp>
          <p:nvGrpSpPr>
            <p:cNvPr id="5153" name="Group 233">
              <a:extLst>
                <a:ext uri="{FF2B5EF4-FFF2-40B4-BE49-F238E27FC236}">
                  <a16:creationId xmlns:a16="http://schemas.microsoft.com/office/drawing/2014/main" id="{F9C01821-ACDC-4A10-885D-196FAEC37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9024" y="4312756"/>
              <a:ext cx="443883" cy="639190"/>
              <a:chOff x="2494625" y="3249230"/>
              <a:chExt cx="443883" cy="639190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62448533-8D99-4E8E-8823-E2A93FD1DF4D}"/>
                  </a:ext>
                </a:extLst>
              </p:cNvPr>
              <p:cNvCxnSpPr/>
              <p:nvPr/>
            </p:nvCxnSpPr>
            <p:spPr>
              <a:xfrm rot="5400000" flipH="1" flipV="1">
                <a:off x="2495216" y="3444701"/>
                <a:ext cx="443128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0E1178D-DFF7-4FBC-9EA2-46C35C4289B0}"/>
                  </a:ext>
                </a:extLst>
              </p:cNvPr>
              <p:cNvCxnSpPr/>
              <p:nvPr/>
            </p:nvCxnSpPr>
            <p:spPr>
              <a:xfrm rot="5400000">
                <a:off x="2446158" y="3778035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56713007-71DD-40A2-A0B3-D5AC153D6819}"/>
                  </a:ext>
                </a:extLst>
              </p:cNvPr>
              <p:cNvCxnSpPr/>
              <p:nvPr/>
            </p:nvCxnSpPr>
            <p:spPr>
              <a:xfrm rot="5400000">
                <a:off x="2535053" y="3770094"/>
                <a:ext cx="8100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C90F139F-DC27-4A21-A5AB-38E9E05C2307}"/>
                  </a:ext>
                </a:extLst>
              </p:cNvPr>
              <p:cNvCxnSpPr/>
              <p:nvPr/>
            </p:nvCxnSpPr>
            <p:spPr>
              <a:xfrm rot="5400000">
                <a:off x="2600080" y="3638268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604F10B1-E1D1-444F-87A1-72DBFFAD040F}"/>
                  </a:ext>
                </a:extLst>
              </p:cNvPr>
              <p:cNvCxnSpPr/>
              <p:nvPr/>
            </p:nvCxnSpPr>
            <p:spPr>
              <a:xfrm rot="5400000">
                <a:off x="2669923" y="3611267"/>
                <a:ext cx="103238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F41EEA4E-B987-47EB-B0A1-E17D0CF37819}"/>
                  </a:ext>
                </a:extLst>
              </p:cNvPr>
              <p:cNvCxnSpPr/>
              <p:nvPr/>
            </p:nvCxnSpPr>
            <p:spPr>
              <a:xfrm rot="5400000">
                <a:off x="2484984" y="3629532"/>
                <a:ext cx="26365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8885E22A-672B-4FDF-BA7B-B0828E7A8396}"/>
                  </a:ext>
                </a:extLst>
              </p:cNvPr>
              <p:cNvCxnSpPr/>
              <p:nvPr/>
            </p:nvCxnSpPr>
            <p:spPr>
              <a:xfrm rot="5400000">
                <a:off x="2692895" y="3500882"/>
                <a:ext cx="18423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A9CC21BC-4292-44C2-93AA-5218CDA6F373}"/>
                  </a:ext>
                </a:extLst>
              </p:cNvPr>
              <p:cNvCxnSpPr/>
              <p:nvPr/>
            </p:nvCxnSpPr>
            <p:spPr>
              <a:xfrm rot="5400000">
                <a:off x="2763525" y="3465146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032AE1F-FA49-4E5B-8337-6F8FA38686F6}"/>
                  </a:ext>
                </a:extLst>
              </p:cNvPr>
              <p:cNvCxnSpPr/>
              <p:nvPr/>
            </p:nvCxnSpPr>
            <p:spPr>
              <a:xfrm rot="5400000">
                <a:off x="2765071" y="3369849"/>
                <a:ext cx="239828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4" name="Group 243">
              <a:extLst>
                <a:ext uri="{FF2B5EF4-FFF2-40B4-BE49-F238E27FC236}">
                  <a16:creationId xmlns:a16="http://schemas.microsoft.com/office/drawing/2014/main" id="{ABF151A8-7DB3-4C6C-8C0D-1B55FB9FE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39796" y="3746066"/>
              <a:ext cx="443883" cy="639190"/>
              <a:chOff x="2494625" y="3249230"/>
              <a:chExt cx="443883" cy="639190"/>
            </a:xfrm>
          </p:grpSpPr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F7574299-8579-4CE9-B01B-9BA7B2997087}"/>
                  </a:ext>
                </a:extLst>
              </p:cNvPr>
              <p:cNvCxnSpPr/>
              <p:nvPr/>
            </p:nvCxnSpPr>
            <p:spPr>
              <a:xfrm rot="5400000" flipH="1" flipV="1">
                <a:off x="2494597" y="3444378"/>
                <a:ext cx="443127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F3CB1C9-3C6A-44E8-98E1-E487B08C0EE0}"/>
                  </a:ext>
                </a:extLst>
              </p:cNvPr>
              <p:cNvCxnSpPr/>
              <p:nvPr/>
            </p:nvCxnSpPr>
            <p:spPr>
              <a:xfrm rot="5400000">
                <a:off x="2445537" y="3777713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DCC552B9-870B-4D3C-9407-4747149F7FF0}"/>
                  </a:ext>
                </a:extLst>
              </p:cNvPr>
              <p:cNvCxnSpPr/>
              <p:nvPr/>
            </p:nvCxnSpPr>
            <p:spPr>
              <a:xfrm rot="5400000">
                <a:off x="2534430" y="3769772"/>
                <a:ext cx="8100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DA7A4E1E-5B32-48EE-8776-7F13EBED3206}"/>
                  </a:ext>
                </a:extLst>
              </p:cNvPr>
              <p:cNvCxnSpPr/>
              <p:nvPr/>
            </p:nvCxnSpPr>
            <p:spPr>
              <a:xfrm rot="5400000">
                <a:off x="2599460" y="3637946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1A794FBA-53EF-4FC1-B596-1990A43F1600}"/>
                  </a:ext>
                </a:extLst>
              </p:cNvPr>
              <p:cNvCxnSpPr/>
              <p:nvPr/>
            </p:nvCxnSpPr>
            <p:spPr>
              <a:xfrm rot="5400000">
                <a:off x="2669301" y="3610945"/>
                <a:ext cx="10323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475871C9-9D48-433F-9D0E-F90DCF7DB517}"/>
                  </a:ext>
                </a:extLst>
              </p:cNvPr>
              <p:cNvCxnSpPr/>
              <p:nvPr/>
            </p:nvCxnSpPr>
            <p:spPr>
              <a:xfrm rot="5400000">
                <a:off x="2484363" y="3629210"/>
                <a:ext cx="26365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1B411BDE-23E0-4F1D-AE7B-B66A196433B2}"/>
                  </a:ext>
                </a:extLst>
              </p:cNvPr>
              <p:cNvCxnSpPr/>
              <p:nvPr/>
            </p:nvCxnSpPr>
            <p:spPr>
              <a:xfrm rot="5400000">
                <a:off x="2692274" y="3500560"/>
                <a:ext cx="18423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987891B-81B3-4037-A7A7-2622488747CB}"/>
                  </a:ext>
                </a:extLst>
              </p:cNvPr>
              <p:cNvCxnSpPr/>
              <p:nvPr/>
            </p:nvCxnSpPr>
            <p:spPr>
              <a:xfrm rot="5400000">
                <a:off x="2762902" y="3464825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658BD4D0-54AF-431F-9D58-3E6D2095CF92}"/>
                  </a:ext>
                </a:extLst>
              </p:cNvPr>
              <p:cNvCxnSpPr/>
              <p:nvPr/>
            </p:nvCxnSpPr>
            <p:spPr>
              <a:xfrm rot="5400000">
                <a:off x="2764449" y="3369528"/>
                <a:ext cx="23982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5" name="Group 253">
              <a:extLst>
                <a:ext uri="{FF2B5EF4-FFF2-40B4-BE49-F238E27FC236}">
                  <a16:creationId xmlns:a16="http://schemas.microsoft.com/office/drawing/2014/main" id="{B5FA961F-5566-4FB3-B1E4-B8DB33F4C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15474" y="2637837"/>
              <a:ext cx="443883" cy="639190"/>
              <a:chOff x="2494625" y="3249230"/>
              <a:chExt cx="443883" cy="639190"/>
            </a:xfrm>
          </p:grpSpPr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275FF36-01EB-4F6C-8F21-1795E77FB7CB}"/>
                  </a:ext>
                </a:extLst>
              </p:cNvPr>
              <p:cNvCxnSpPr/>
              <p:nvPr/>
            </p:nvCxnSpPr>
            <p:spPr>
              <a:xfrm rot="5400000" flipH="1" flipV="1">
                <a:off x="2494789" y="3443995"/>
                <a:ext cx="443127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DE9EA138-1664-407D-817E-9560D155DB55}"/>
                  </a:ext>
                </a:extLst>
              </p:cNvPr>
              <p:cNvCxnSpPr/>
              <p:nvPr/>
            </p:nvCxnSpPr>
            <p:spPr>
              <a:xfrm rot="5400000">
                <a:off x="2445729" y="3777330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2D0A31B-C802-4B8A-9358-748021A66258}"/>
                  </a:ext>
                </a:extLst>
              </p:cNvPr>
              <p:cNvCxnSpPr/>
              <p:nvPr/>
            </p:nvCxnSpPr>
            <p:spPr>
              <a:xfrm rot="5400000">
                <a:off x="2534622" y="3769389"/>
                <a:ext cx="81002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8403DD49-C108-47AB-A2FA-2E8DB84846B7}"/>
                  </a:ext>
                </a:extLst>
              </p:cNvPr>
              <p:cNvCxnSpPr/>
              <p:nvPr/>
            </p:nvCxnSpPr>
            <p:spPr>
              <a:xfrm rot="5400000">
                <a:off x="2599652" y="3637562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09104D70-F258-4A33-8C96-720BB71C1103}"/>
                  </a:ext>
                </a:extLst>
              </p:cNvPr>
              <p:cNvCxnSpPr/>
              <p:nvPr/>
            </p:nvCxnSpPr>
            <p:spPr>
              <a:xfrm rot="5400000">
                <a:off x="2669493" y="3610562"/>
                <a:ext cx="103237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AD5E75CA-7513-4909-9305-7077775EEA37}"/>
                  </a:ext>
                </a:extLst>
              </p:cNvPr>
              <p:cNvCxnSpPr/>
              <p:nvPr/>
            </p:nvCxnSpPr>
            <p:spPr>
              <a:xfrm rot="5400000">
                <a:off x="2484554" y="3628827"/>
                <a:ext cx="26365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BB3CEBDC-08AF-43A1-81ED-5DC922E20853}"/>
                  </a:ext>
                </a:extLst>
              </p:cNvPr>
              <p:cNvCxnSpPr/>
              <p:nvPr/>
            </p:nvCxnSpPr>
            <p:spPr>
              <a:xfrm rot="5400000">
                <a:off x="2692466" y="3500177"/>
                <a:ext cx="18423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800192AE-8C5B-45CD-829B-10AACF8A9284}"/>
                  </a:ext>
                </a:extLst>
              </p:cNvPr>
              <p:cNvCxnSpPr/>
              <p:nvPr/>
            </p:nvCxnSpPr>
            <p:spPr>
              <a:xfrm rot="5400000">
                <a:off x="2763094" y="3464441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CFC4DE4B-C7DC-46C8-AE9C-010888AC6234}"/>
                  </a:ext>
                </a:extLst>
              </p:cNvPr>
              <p:cNvCxnSpPr/>
              <p:nvPr/>
            </p:nvCxnSpPr>
            <p:spPr>
              <a:xfrm rot="5400000">
                <a:off x="2764641" y="3369145"/>
                <a:ext cx="23982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56" name="Group 263">
              <a:extLst>
                <a:ext uri="{FF2B5EF4-FFF2-40B4-BE49-F238E27FC236}">
                  <a16:creationId xmlns:a16="http://schemas.microsoft.com/office/drawing/2014/main" id="{D66AC2F6-648C-43BE-9F69-AC08EA4E9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5058" y="3223763"/>
              <a:ext cx="443883" cy="639190"/>
              <a:chOff x="2494625" y="3249230"/>
              <a:chExt cx="443883" cy="639190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854BF927-F10B-4D20-A3F9-DAE7928104C8}"/>
                  </a:ext>
                </a:extLst>
              </p:cNvPr>
              <p:cNvCxnSpPr/>
              <p:nvPr/>
            </p:nvCxnSpPr>
            <p:spPr>
              <a:xfrm rot="5400000" flipH="1" flipV="1">
                <a:off x="2494574" y="3444141"/>
                <a:ext cx="443128" cy="444312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44A985A6-448D-4F05-80E4-5CCAB20B31D7}"/>
                  </a:ext>
                </a:extLst>
              </p:cNvPr>
              <p:cNvCxnSpPr/>
              <p:nvPr/>
            </p:nvCxnSpPr>
            <p:spPr>
              <a:xfrm rot="5400000">
                <a:off x="2445515" y="3777476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302B2B91-0946-4526-8A3D-ED93CDBC6BB1}"/>
                  </a:ext>
                </a:extLst>
              </p:cNvPr>
              <p:cNvCxnSpPr/>
              <p:nvPr/>
            </p:nvCxnSpPr>
            <p:spPr>
              <a:xfrm rot="5400000">
                <a:off x="2534410" y="3769534"/>
                <a:ext cx="81001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D822933A-5753-4C87-A1E3-C446D6D41AF5}"/>
                  </a:ext>
                </a:extLst>
              </p:cNvPr>
              <p:cNvCxnSpPr/>
              <p:nvPr/>
            </p:nvCxnSpPr>
            <p:spPr>
              <a:xfrm rot="5400000">
                <a:off x="2599437" y="3637708"/>
                <a:ext cx="150886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EAFB93C4-A41F-4045-AB94-4F36C82ECAD7}"/>
                  </a:ext>
                </a:extLst>
              </p:cNvPr>
              <p:cNvCxnSpPr/>
              <p:nvPr/>
            </p:nvCxnSpPr>
            <p:spPr>
              <a:xfrm rot="5400000">
                <a:off x="2669280" y="3610707"/>
                <a:ext cx="103238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F27A1468-491C-422C-AE29-FC1702FD7B91}"/>
                  </a:ext>
                </a:extLst>
              </p:cNvPr>
              <p:cNvCxnSpPr/>
              <p:nvPr/>
            </p:nvCxnSpPr>
            <p:spPr>
              <a:xfrm rot="5400000">
                <a:off x="2484342" y="3628973"/>
                <a:ext cx="263653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6FC8E4C-78DF-4BD3-B00A-833D57DDC014}"/>
                  </a:ext>
                </a:extLst>
              </p:cNvPr>
              <p:cNvCxnSpPr/>
              <p:nvPr/>
            </p:nvCxnSpPr>
            <p:spPr>
              <a:xfrm rot="5400000">
                <a:off x="2692253" y="3500323"/>
                <a:ext cx="184239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DD5F6096-66A1-4FF4-BF7E-CB184838D468}"/>
                  </a:ext>
                </a:extLst>
              </p:cNvPr>
              <p:cNvCxnSpPr/>
              <p:nvPr/>
            </p:nvCxnSpPr>
            <p:spPr>
              <a:xfrm rot="5400000">
                <a:off x="2762882" y="3464586"/>
                <a:ext cx="150885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E205D573-018A-4C03-BBD3-5DE1372FB2D2}"/>
                  </a:ext>
                </a:extLst>
              </p:cNvPr>
              <p:cNvCxnSpPr/>
              <p:nvPr/>
            </p:nvCxnSpPr>
            <p:spPr>
              <a:xfrm rot="5400000">
                <a:off x="2764428" y="3369290"/>
                <a:ext cx="239828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94FC15F5-D9CE-4B35-AA5A-D6EBDB17EAF1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942182" y="4394994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MS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87058487-FAA2-45E1-A0DE-3533B82577E4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2204244" y="4582319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MS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E2FA06F-B562-4F57-A44F-6AE28A596FDD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3856832" y="4779169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MS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AE785FBC-AADC-40D5-9AF7-959B35B059B3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5341144" y="4985544"/>
            <a:ext cx="531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MS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40CF5849-477A-4E88-96A7-7D59599D1034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3803650" y="1920875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MS/MS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5B6E47FC-D9CA-4742-9C6A-585AEB472F0C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5278438" y="2189163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MS/MS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0BAE052A-F80F-44D2-B43E-27D4ACEDD6D8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6727031" y="2402682"/>
            <a:ext cx="688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MS/MS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2A33993-3B0D-4F7C-BEC0-4A4AC1248BA2}"/>
              </a:ext>
            </a:extLst>
          </p:cNvPr>
          <p:cNvSpPr txBox="1">
            <a:spLocks noChangeArrowheads="1"/>
          </p:cNvSpPr>
          <p:nvPr/>
        </p:nvSpPr>
        <p:spPr bwMode="auto">
          <a:xfrm rot="-2837809">
            <a:off x="8472488" y="2733675"/>
            <a:ext cx="688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70C0"/>
                </a:solidFill>
                <a:latin typeface="Arial" panose="020B0604020202020204" pitchFamily="34" charset="0"/>
              </a:rPr>
              <a:t>MS/MS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75" grpId="0"/>
      <p:bldP spid="76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44C9251-FDA0-4C92-B6A5-7750D966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415925"/>
            <a:ext cx="3711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Spectral Counting</a:t>
            </a:r>
          </a:p>
        </p:txBody>
      </p:sp>
      <p:sp>
        <p:nvSpPr>
          <p:cNvPr id="6147" name="Line 3">
            <a:extLst>
              <a:ext uri="{FF2B5EF4-FFF2-40B4-BE49-F238E27FC236}">
                <a16:creationId xmlns:a16="http://schemas.microsoft.com/office/drawing/2014/main" id="{5A1546CB-B5B5-46EF-B164-A8449DAAD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E5265CF-121E-48B9-A33F-02945422EF6A}"/>
              </a:ext>
            </a:extLst>
          </p:cNvPr>
          <p:cNvGraphicFramePr>
            <a:graphicFrameLocks noGrp="1"/>
          </p:cNvGraphicFramePr>
          <p:nvPr/>
        </p:nvGraphicFramePr>
        <p:xfrm>
          <a:off x="4083050" y="1192213"/>
          <a:ext cx="4776787" cy="5510219"/>
        </p:xfrm>
        <a:graphic>
          <a:graphicData uri="http://schemas.openxmlformats.org/drawingml/2006/table">
            <a:tbl>
              <a:tblPr/>
              <a:tblGrid>
                <a:gridCol w="892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1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23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ORBITRAP_50fmol_UPS49_03.pep.xml (040207/LN040507_50fmol_UPS49_03 (UniprotHum_RA_20070222))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ORBITRAP_5fmol_UPS49_02.pep.xml (040207/LN040207_5fmol_UPS49_02 (UniprotHum_RA_20070222))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Protein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Total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IPI00022389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IPI00022434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IPI00022463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36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IPI00026314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IPI00027487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IPI00028064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IPI00032291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IPI00218414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IPI00219684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IPI00219757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IPI00288914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IPI00413587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IPI00465315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IPI00479848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latin typeface="Arial"/>
                        </a:rPr>
                        <a:t>P02788|TRFL_HUMAN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P04040|CATA_HUMAN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P35527|K1C9_HUMAN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PIR1:AQHUP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PIR1:CSHUA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PIR1:HAHU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PIR1:HBHU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PIR1:KRHUEA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763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UPSP:ANT3_HUMAN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gi|51703341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GP:AL031058_1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IPI00000073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IPI00001671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IPI00009867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IPI00012009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IPI00017730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IPI00019524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IPI00022429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IPI00025753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IPI00027547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IPI00032957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IPI00216298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IPI00218733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IPI00219018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IPI00293665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382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latin typeface="Arial"/>
                        </a:rPr>
                        <a:t>IPI00303105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latin typeface="Arial"/>
                      </a:endParaRPr>
                    </a:p>
                  </a:txBody>
                  <a:tcPr marL="6696" marR="6696" marT="66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</a:tbl>
          </a:graphicData>
        </a:graphic>
      </p:graphicFrame>
      <p:sp>
        <p:nvSpPr>
          <p:cNvPr id="6275" name="TextBox 9">
            <a:extLst>
              <a:ext uri="{FF2B5EF4-FFF2-40B4-BE49-F238E27FC236}">
                <a16:creationId xmlns:a16="http://schemas.microsoft.com/office/drawing/2014/main" id="{04F809EB-E5AE-40D5-9FF4-26A3BAA1E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192338"/>
            <a:ext cx="36655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Total spectra matched to each protein in each run is compared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# of MS/MS identifications can be related to abundance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No labeling is required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D518A2-6202-4900-A93D-A43564CC83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Preparation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200B8871-8D6E-492D-B6A9-FE77DEF5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3622675"/>
            <a:ext cx="6635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i="1" dirty="0">
                <a:solidFill>
                  <a:srgbClr val="00FFFF"/>
                </a:solidFill>
              </a:rPr>
              <a:t> Proteins and peptides must be in a form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FFFF"/>
                </a:solidFill>
              </a:rPr>
              <a:t>is compatible with LC-MS.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i="1" dirty="0">
                <a:solidFill>
                  <a:srgbClr val="00FFFF"/>
                </a:solidFill>
              </a:rPr>
              <a:t> Good separation and purification techniques 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FFFF"/>
                </a:solidFill>
              </a:rPr>
              <a:t>critical for good LC-MS.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i="1" dirty="0">
                <a:solidFill>
                  <a:srgbClr val="00FFFF"/>
                </a:solidFill>
              </a:rPr>
              <a:t> Good LC-MS = Good results!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1" i="1" dirty="0">
                <a:solidFill>
                  <a:srgbClr val="00FFFF"/>
                </a:solidFill>
              </a:rPr>
              <a:t>Only covering sample preparation for bottom-up methods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07FA6079-FCC1-4C87-91F6-B0FEC21E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415925"/>
            <a:ext cx="605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Qualities of Spectral Counting</a:t>
            </a:r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7AF06574-EB27-4E90-93C7-40A0DCECD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4C2BD845-D0A0-47C0-A589-36306D5C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28913"/>
            <a:ext cx="68056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Low cost (does not require costly reagents)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Minimal changes to standard sample prep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Spectral counts come for “free” with protein identification results</a:t>
            </a:r>
          </a:p>
        </p:txBody>
      </p:sp>
      <p:sp>
        <p:nvSpPr>
          <p:cNvPr id="7173" name="TextBox 6">
            <a:extLst>
              <a:ext uri="{FF2B5EF4-FFF2-40B4-BE49-F238E27FC236}">
                <a16:creationId xmlns:a16="http://schemas.microsoft.com/office/drawing/2014/main" id="{9D2FF110-92B2-466B-833F-9936290C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2319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Summary details:</a:t>
            </a:r>
          </a:p>
        </p:txBody>
      </p:sp>
      <p:sp>
        <p:nvSpPr>
          <p:cNvPr id="7174" name="TextBox 7">
            <a:extLst>
              <a:ext uri="{FF2B5EF4-FFF2-40B4-BE49-F238E27FC236}">
                <a16:creationId xmlns:a16="http://schemas.microsoft.com/office/drawing/2014/main" id="{90E5DD83-0E99-42E8-8799-B4BD0B73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42570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Pros:</a:t>
            </a:r>
          </a:p>
        </p:txBody>
      </p:sp>
      <p:sp>
        <p:nvSpPr>
          <p:cNvPr id="7175" name="TextBox 8">
            <a:extLst>
              <a:ext uri="{FF2B5EF4-FFF2-40B4-BE49-F238E27FC236}">
                <a16:creationId xmlns:a16="http://schemas.microsoft.com/office/drawing/2014/main" id="{1543CBE8-026D-4D28-9091-61241344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679825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Cons:</a:t>
            </a:r>
          </a:p>
        </p:txBody>
      </p:sp>
      <p:sp>
        <p:nvSpPr>
          <p:cNvPr id="7176" name="TextBox 9">
            <a:extLst>
              <a:ext uri="{FF2B5EF4-FFF2-40B4-BE49-F238E27FC236}">
                <a16:creationId xmlns:a16="http://schemas.microsoft.com/office/drawing/2014/main" id="{4CABC8DF-74DA-4328-B220-C78B3274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967163"/>
            <a:ext cx="82216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Low quantitative precision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Low/no peptide counts can be unreliable (small proteins, low abundance, low observations)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High sample handling variability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No multiplexing; replicates help with confidence (increased analytical burden)</a:t>
            </a:r>
          </a:p>
        </p:txBody>
      </p:sp>
      <p:sp>
        <p:nvSpPr>
          <p:cNvPr id="7177" name="TextBox 10">
            <a:extLst>
              <a:ext uri="{FF2B5EF4-FFF2-40B4-BE49-F238E27FC236}">
                <a16:creationId xmlns:a16="http://schemas.microsoft.com/office/drawing/2014/main" id="{A71C4CD7-DF4E-4658-B805-D4704621F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5588"/>
            <a:ext cx="5894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Analytical conditions for each sample must be identical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Only useful for comparing a protein across samples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Relative quantitative method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TextBox 8">
            <a:extLst>
              <a:ext uri="{FF2B5EF4-FFF2-40B4-BE49-F238E27FC236}">
                <a16:creationId xmlns:a16="http://schemas.microsoft.com/office/drawing/2014/main" id="{FDDDF7AB-565E-4D78-BCAA-4AF813E28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389563"/>
            <a:ext cx="1535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Typical Use:</a:t>
            </a:r>
          </a:p>
        </p:txBody>
      </p:sp>
      <p:sp>
        <p:nvSpPr>
          <p:cNvPr id="7179" name="TextBox 10">
            <a:extLst>
              <a:ext uri="{FF2B5EF4-FFF2-40B4-BE49-F238E27FC236}">
                <a16:creationId xmlns:a16="http://schemas.microsoft.com/office/drawing/2014/main" id="{860C6F48-1752-465B-B228-C80B441B2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711825"/>
            <a:ext cx="3791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For general quantitative view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Immunoprecipitations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After thought (after seeing results)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236CC4DD-4549-4666-9045-11FE48196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3"/>
          <a:stretch>
            <a:fillRect/>
          </a:stretch>
        </p:blipFill>
        <p:spPr bwMode="auto">
          <a:xfrm>
            <a:off x="173038" y="1147763"/>
            <a:ext cx="3948112" cy="479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62061B60-2AAB-4111-869D-9434913D1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3"/>
          <a:stretch>
            <a:fillRect/>
          </a:stretch>
        </p:blipFill>
        <p:spPr bwMode="auto">
          <a:xfrm>
            <a:off x="4229100" y="1147763"/>
            <a:ext cx="2890838" cy="479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>
            <a:extLst>
              <a:ext uri="{FF2B5EF4-FFF2-40B4-BE49-F238E27FC236}">
                <a16:creationId xmlns:a16="http://schemas.microsoft.com/office/drawing/2014/main" id="{79C0A9B1-9DE2-4B18-BB85-A6D93D7C2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19" b="1498"/>
          <a:stretch>
            <a:fillRect/>
          </a:stretch>
        </p:blipFill>
        <p:spPr bwMode="auto">
          <a:xfrm>
            <a:off x="7227888" y="1147763"/>
            <a:ext cx="1600200" cy="4795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8">
            <a:extLst>
              <a:ext uri="{FF2B5EF4-FFF2-40B4-BE49-F238E27FC236}">
                <a16:creationId xmlns:a16="http://schemas.microsoft.com/office/drawing/2014/main" id="{367B3588-5E4B-4AB8-8580-A38FAE42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6054725"/>
            <a:ext cx="3546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Total Ion Chromatogram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(measure total signal from all ions over time)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1CD36F-6CA7-42CF-86D1-6DCB35B43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50" y="6054725"/>
            <a:ext cx="1106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Survey Scan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03D39-ED22-49D7-BA2B-937C97CE1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6054725"/>
            <a:ext cx="1663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Reconstructed Ion Chromatogram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B0F0"/>
                </a:solidFill>
                <a:latin typeface="Arial" panose="020B0604020202020204" pitchFamily="34" charset="0"/>
              </a:rPr>
              <a:t>(measure single ion over time)</a:t>
            </a:r>
          </a:p>
        </p:txBody>
      </p:sp>
      <p:sp>
        <p:nvSpPr>
          <p:cNvPr id="8200" name="Text Box 2">
            <a:extLst>
              <a:ext uri="{FF2B5EF4-FFF2-40B4-BE49-F238E27FC236}">
                <a16:creationId xmlns:a16="http://schemas.microsoft.com/office/drawing/2014/main" id="{9713AD3F-7131-470B-9437-EC10296E0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415925"/>
            <a:ext cx="509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Label Free Quantification</a:t>
            </a:r>
          </a:p>
        </p:txBody>
      </p:sp>
      <p:sp>
        <p:nvSpPr>
          <p:cNvPr id="8201" name="Line 3">
            <a:extLst>
              <a:ext uri="{FF2B5EF4-FFF2-40B4-BE49-F238E27FC236}">
                <a16:creationId xmlns:a16="http://schemas.microsoft.com/office/drawing/2014/main" id="{7C034707-3ECB-4589-AA58-72A67CD52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D635BC5-3288-418E-8A85-5238542A1D2E}"/>
              </a:ext>
            </a:extLst>
          </p:cNvPr>
          <p:cNvSpPr/>
          <p:nvPr/>
        </p:nvSpPr>
        <p:spPr>
          <a:xfrm>
            <a:off x="4910138" y="2071688"/>
            <a:ext cx="506412" cy="3905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   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FD4CB4B9-5F45-49B1-AA7B-7FE9E8C4529E}"/>
              </a:ext>
            </a:extLst>
          </p:cNvPr>
          <p:cNvSpPr/>
          <p:nvPr/>
        </p:nvSpPr>
        <p:spPr>
          <a:xfrm>
            <a:off x="4902200" y="4762500"/>
            <a:ext cx="506413" cy="39052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              </a:t>
            </a:r>
          </a:p>
        </p:txBody>
      </p:sp>
      <p:sp>
        <p:nvSpPr>
          <p:cNvPr id="8204" name="TextBox 19">
            <a:extLst>
              <a:ext uri="{FF2B5EF4-FFF2-40B4-BE49-F238E27FC236}">
                <a16:creationId xmlns:a16="http://schemas.microsoft.com/office/drawing/2014/main" id="{2D9FDDC2-92C0-4B4C-89FE-39BCCA8A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020888"/>
            <a:ext cx="274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8205" name="TextBox 20">
            <a:extLst>
              <a:ext uri="{FF2B5EF4-FFF2-40B4-BE49-F238E27FC236}">
                <a16:creationId xmlns:a16="http://schemas.microsoft.com/office/drawing/2014/main" id="{EC475CDA-E637-4C0B-A030-E3272305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4683125"/>
            <a:ext cx="274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66FF"/>
                </a:solidFill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8206" name="TextBox 1">
            <a:extLst>
              <a:ext uri="{FF2B5EF4-FFF2-40B4-BE49-F238E27FC236}">
                <a16:creationId xmlns:a16="http://schemas.microsoft.com/office/drawing/2014/main" id="{200E8992-F2C9-4A6E-98D8-B905475E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1147763"/>
            <a:ext cx="73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Run#1</a:t>
            </a:r>
          </a:p>
        </p:txBody>
      </p:sp>
      <p:sp>
        <p:nvSpPr>
          <p:cNvPr id="8207" name="TextBox 15">
            <a:extLst>
              <a:ext uri="{FF2B5EF4-FFF2-40B4-BE49-F238E27FC236}">
                <a16:creationId xmlns:a16="http://schemas.microsoft.com/office/drawing/2014/main" id="{C4717867-BF08-4431-9C20-FF67039E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3390900"/>
            <a:ext cx="731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Run#2</a:t>
            </a:r>
          </a:p>
        </p:txBody>
      </p:sp>
      <p:sp>
        <p:nvSpPr>
          <p:cNvPr id="8208" name="TextBox 16">
            <a:extLst>
              <a:ext uri="{FF2B5EF4-FFF2-40B4-BE49-F238E27FC236}">
                <a16:creationId xmlns:a16="http://schemas.microsoft.com/office/drawing/2014/main" id="{F14B4810-1C2C-4ED7-AD4C-7C971506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1147763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Run#1</a:t>
            </a:r>
          </a:p>
        </p:txBody>
      </p:sp>
      <p:sp>
        <p:nvSpPr>
          <p:cNvPr id="8209" name="TextBox 19">
            <a:extLst>
              <a:ext uri="{FF2B5EF4-FFF2-40B4-BE49-F238E27FC236}">
                <a16:creationId xmlns:a16="http://schemas.microsoft.com/office/drawing/2014/main" id="{A145CB8F-880E-4372-920F-09C99D9D0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3390900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Run#2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1E3AFDB1-D3EE-4A3A-8328-354841BC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415925"/>
            <a:ext cx="6010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Qualities of Label-Free Quant.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0886FDBE-7564-471D-BC42-B0979DA4C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TextBox 5">
            <a:extLst>
              <a:ext uri="{FF2B5EF4-FFF2-40B4-BE49-F238E27FC236}">
                <a16:creationId xmlns:a16="http://schemas.microsoft.com/office/drawing/2014/main" id="{2BF47611-A0A4-4E5B-AC7B-B507FE1A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08313"/>
            <a:ext cx="7753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Low cost (does not require costly reagents)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Minimal changes to standard sample prep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Software for quantification is available (MaxQuant, Proteome Discoverer)</a:t>
            </a:r>
          </a:p>
        </p:txBody>
      </p:sp>
      <p:sp>
        <p:nvSpPr>
          <p:cNvPr id="9221" name="TextBox 6">
            <a:extLst>
              <a:ext uri="{FF2B5EF4-FFF2-40B4-BE49-F238E27FC236}">
                <a16:creationId xmlns:a16="http://schemas.microsoft.com/office/drawing/2014/main" id="{8F959165-D59C-4204-BE58-B43E7CA76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1265958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Summary details:</a:t>
            </a:r>
          </a:p>
        </p:txBody>
      </p:sp>
      <p:sp>
        <p:nvSpPr>
          <p:cNvPr id="9222" name="TextBox 7">
            <a:extLst>
              <a:ext uri="{FF2B5EF4-FFF2-40B4-BE49-F238E27FC236}">
                <a16:creationId xmlns:a16="http://schemas.microsoft.com/office/drawing/2014/main" id="{00EE20F6-FC81-4764-961D-53DE7105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70510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Pros:</a:t>
            </a:r>
          </a:p>
        </p:txBody>
      </p:sp>
      <p:sp>
        <p:nvSpPr>
          <p:cNvPr id="9223" name="TextBox 8">
            <a:extLst>
              <a:ext uri="{FF2B5EF4-FFF2-40B4-BE49-F238E27FC236}">
                <a16:creationId xmlns:a16="http://schemas.microsoft.com/office/drawing/2014/main" id="{7B855623-A325-43C1-AE79-75E4716B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9179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Cons:</a:t>
            </a:r>
          </a:p>
        </p:txBody>
      </p:sp>
      <p:sp>
        <p:nvSpPr>
          <p:cNvPr id="9224" name="TextBox 9">
            <a:extLst>
              <a:ext uri="{FF2B5EF4-FFF2-40B4-BE49-F238E27FC236}">
                <a16:creationId xmlns:a16="http://schemas.microsoft.com/office/drawing/2014/main" id="{70082B35-360E-4FDC-B1D2-B7392C21E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05288"/>
            <a:ext cx="8240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Intermediate quantitative precision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High sample handling variability</a:t>
            </a:r>
          </a:p>
          <a:p>
            <a:pPr>
              <a:spcBef>
                <a:spcPct val="0"/>
              </a:spcBef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No multiplexing; replicates help with confidence (increased analytical burden)</a:t>
            </a:r>
          </a:p>
        </p:txBody>
      </p:sp>
      <p:sp>
        <p:nvSpPr>
          <p:cNvPr id="9225" name="TextBox 10">
            <a:extLst>
              <a:ext uri="{FF2B5EF4-FFF2-40B4-BE49-F238E27FC236}">
                <a16:creationId xmlns:a16="http://schemas.microsoft.com/office/drawing/2014/main" id="{96B414F6-BB26-49D2-9386-48BA67C2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59645"/>
            <a:ext cx="812509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Analytical conditions for each sample must be identical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Sum peptides for a protein; shared peptides are usually omitted from quantification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Relative quantitative method; intensity or peak area can be used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Box 8">
            <a:extLst>
              <a:ext uri="{FF2B5EF4-FFF2-40B4-BE49-F238E27FC236}">
                <a16:creationId xmlns:a16="http://schemas.microsoft.com/office/drawing/2014/main" id="{8C454AB0-25CC-4D6A-9966-0C4A286CB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057775"/>
            <a:ext cx="1535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Typical Use:</a:t>
            </a:r>
          </a:p>
        </p:txBody>
      </p:sp>
      <p:sp>
        <p:nvSpPr>
          <p:cNvPr id="9227" name="TextBox 10">
            <a:extLst>
              <a:ext uri="{FF2B5EF4-FFF2-40B4-BE49-F238E27FC236}">
                <a16:creationId xmlns:a16="http://schemas.microsoft.com/office/drawing/2014/main" id="{0D13E923-E2FA-44F4-938F-33C16F016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81625"/>
            <a:ext cx="5035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Low complexity samples; low sample amounts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Immunoprecipitations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After thought (after seeing results)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7F50BBDC-574A-4F0D-8190-E3DCFD132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4025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SILAC</a:t>
            </a: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18AA9371-6284-49D7-A170-817F94478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39F0B36-97AF-4F8E-B619-F03F67BAB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1096963"/>
            <a:ext cx="813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>
                <a:solidFill>
                  <a:schemeClr val="bg1"/>
                </a:solidFill>
                <a:latin typeface="Arial" panose="020B0604020202020204" pitchFamily="34" charset="0"/>
              </a:rPr>
              <a:t>(S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</a:rPr>
              <a:t>table </a:t>
            </a:r>
            <a:r>
              <a:rPr lang="en-US" altLang="en-US" sz="1800" b="1" i="1" u="sng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</a:rPr>
              <a:t>sotope </a:t>
            </a:r>
            <a:r>
              <a:rPr lang="en-US" altLang="en-US" sz="1800" b="1" i="1" u="sng">
                <a:solidFill>
                  <a:schemeClr val="bg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</a:rPr>
              <a:t>abeling with </a:t>
            </a:r>
            <a:r>
              <a:rPr lang="en-US" altLang="en-US" sz="1800" b="1" i="1" u="sng">
                <a:solidFill>
                  <a:schemeClr val="bg1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</a:rPr>
              <a:t>mino acids in </a:t>
            </a:r>
            <a:r>
              <a:rPr lang="en-US" altLang="en-US" sz="1800" b="1" i="1" u="sng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800" b="1" i="1">
                <a:solidFill>
                  <a:schemeClr val="bg1"/>
                </a:solidFill>
                <a:latin typeface="Arial" panose="020B0604020202020204" pitchFamily="34" charset="0"/>
              </a:rPr>
              <a:t>ulture)</a:t>
            </a:r>
          </a:p>
        </p:txBody>
      </p:sp>
      <p:grpSp>
        <p:nvGrpSpPr>
          <p:cNvPr id="10245" name="Group 1">
            <a:extLst>
              <a:ext uri="{FF2B5EF4-FFF2-40B4-BE49-F238E27FC236}">
                <a16:creationId xmlns:a16="http://schemas.microsoft.com/office/drawing/2014/main" id="{7C3E4903-6DB6-435D-A97C-FA0DE925BF96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2005013"/>
            <a:ext cx="5113338" cy="4102100"/>
            <a:chOff x="744538" y="2073275"/>
            <a:chExt cx="5113337" cy="4102100"/>
          </a:xfrm>
        </p:grpSpPr>
        <p:sp>
          <p:nvSpPr>
            <p:cNvPr id="10311" name="Oval 5">
              <a:extLst>
                <a:ext uri="{FF2B5EF4-FFF2-40B4-BE49-F238E27FC236}">
                  <a16:creationId xmlns:a16="http://schemas.microsoft.com/office/drawing/2014/main" id="{3CB0E934-D0E5-418E-86BF-C5A1E967C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8" y="2073275"/>
              <a:ext cx="941387" cy="9747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12" name="Text Box 6">
              <a:extLst>
                <a:ext uri="{FF2B5EF4-FFF2-40B4-BE49-F238E27FC236}">
                  <a16:creationId xmlns:a16="http://schemas.microsoft.com/office/drawing/2014/main" id="{15EF584A-B536-4F17-9FDD-873C6CA25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25" y="2220913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313" name="Oval 7">
              <a:extLst>
                <a:ext uri="{FF2B5EF4-FFF2-40B4-BE49-F238E27FC236}">
                  <a16:creationId xmlns:a16="http://schemas.microsoft.com/office/drawing/2014/main" id="{F398554E-DE7F-4B8E-B505-BAA15164C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073275"/>
              <a:ext cx="941387" cy="97472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14" name="Text Box 8">
              <a:extLst>
                <a:ext uri="{FF2B5EF4-FFF2-40B4-BE49-F238E27FC236}">
                  <a16:creationId xmlns:a16="http://schemas.microsoft.com/office/drawing/2014/main" id="{DDB5F287-94FA-47AE-833C-1C1C98951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5" y="2220913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315" name="Text Box 9">
              <a:extLst>
                <a:ext uri="{FF2B5EF4-FFF2-40B4-BE49-F238E27FC236}">
                  <a16:creationId xmlns:a16="http://schemas.microsoft.com/office/drawing/2014/main" id="{F4C7FCC1-0120-4132-BCA3-C53EFFCCB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2411413"/>
              <a:ext cx="276225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Cells grown in culture and fed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essential, isotopically labeled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amino acid (i.e. </a:t>
              </a:r>
              <a:r>
                <a:rPr lang="en-US" altLang="en-US" sz="14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13</a:t>
              </a: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4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-arginine)</a:t>
              </a:r>
            </a:p>
          </p:txBody>
        </p:sp>
        <p:sp>
          <p:nvSpPr>
            <p:cNvPr id="10316" name="Text Box 10">
              <a:extLst>
                <a:ext uri="{FF2B5EF4-FFF2-40B4-BE49-F238E27FC236}">
                  <a16:creationId xmlns:a16="http://schemas.microsoft.com/office/drawing/2014/main" id="{798C915D-B368-49D5-9F0C-07CDD9FD0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675" y="2570163"/>
              <a:ext cx="5080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baseline="30000">
                  <a:solidFill>
                    <a:srgbClr val="00FFFF"/>
                  </a:solidFill>
                  <a:latin typeface="Arial" panose="020B0604020202020204" pitchFamily="34" charset="0"/>
                </a:rPr>
                <a:t>light</a:t>
              </a:r>
              <a:endParaRPr lang="en-US" altLang="en-US" sz="1800" b="1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17" name="Text Box 11">
              <a:extLst>
                <a:ext uri="{FF2B5EF4-FFF2-40B4-BE49-F238E27FC236}">
                  <a16:creationId xmlns:a16="http://schemas.microsoft.com/office/drawing/2014/main" id="{3A68683E-B11D-4964-A3F6-9040531A9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1900" y="2570163"/>
              <a:ext cx="6143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baseline="30000">
                  <a:solidFill>
                    <a:srgbClr val="66FF33"/>
                  </a:solidFill>
                  <a:latin typeface="Arial" panose="020B0604020202020204" pitchFamily="34" charset="0"/>
                </a:rPr>
                <a:t>heavy</a:t>
              </a:r>
              <a:endParaRPr lang="en-US" altLang="en-US" sz="1800" b="1">
                <a:solidFill>
                  <a:srgbClr val="66FF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18" name="Text Box 12">
              <a:extLst>
                <a:ext uri="{FF2B5EF4-FFF2-40B4-BE49-F238E27FC236}">
                  <a16:creationId xmlns:a16="http://schemas.microsoft.com/office/drawing/2014/main" id="{C221ABCF-01D5-4F14-BC33-B5C0B6EC56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0113" y="3608388"/>
              <a:ext cx="2000250" cy="9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Pool Samples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Harvest Proteins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19" name="Line 13">
              <a:extLst>
                <a:ext uri="{FF2B5EF4-FFF2-40B4-BE49-F238E27FC236}">
                  <a16:creationId xmlns:a16="http://schemas.microsoft.com/office/drawing/2014/main" id="{A2C0CDBC-D2EF-49A6-88B5-D30204AA5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4000" y="3086100"/>
              <a:ext cx="742950" cy="657225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14">
              <a:extLst>
                <a:ext uri="{FF2B5EF4-FFF2-40B4-BE49-F238E27FC236}">
                  <a16:creationId xmlns:a16="http://schemas.microsoft.com/office/drawing/2014/main" id="{BB9BE534-FF84-4823-A6B2-C8FE4B1979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2900" y="3000375"/>
              <a:ext cx="771525" cy="790575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15">
              <a:extLst>
                <a:ext uri="{FF2B5EF4-FFF2-40B4-BE49-F238E27FC236}">
                  <a16:creationId xmlns:a16="http://schemas.microsoft.com/office/drawing/2014/main" id="{BED5E285-0DF0-40AA-9AB0-ECFECE5FF7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4305300"/>
              <a:ext cx="0" cy="4286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Text Box 16">
              <a:extLst>
                <a:ext uri="{FF2B5EF4-FFF2-40B4-BE49-F238E27FC236}">
                  <a16:creationId xmlns:a16="http://schemas.microsoft.com/office/drawing/2014/main" id="{59ACC6FA-D147-4512-84C0-88A64903D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463" y="4722813"/>
              <a:ext cx="3257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Trypsin Digestion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Resulting in Peptide Mixture</a:t>
              </a:r>
            </a:p>
          </p:txBody>
        </p:sp>
        <p:sp>
          <p:nvSpPr>
            <p:cNvPr id="10323" name="Line 17">
              <a:extLst>
                <a:ext uri="{FF2B5EF4-FFF2-40B4-BE49-F238E27FC236}">
                  <a16:creationId xmlns:a16="http://schemas.microsoft.com/office/drawing/2014/main" id="{9B873521-C0F3-4890-9296-00A7E7B10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0238" y="5400675"/>
              <a:ext cx="0" cy="4286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Text Box 18">
              <a:extLst>
                <a:ext uri="{FF2B5EF4-FFF2-40B4-BE49-F238E27FC236}">
                  <a16:creationId xmlns:a16="http://schemas.microsoft.com/office/drawing/2014/main" id="{1D017B91-57CF-489C-A53D-992D39043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4063" y="5808663"/>
              <a:ext cx="22923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Mass Spectrometry</a:t>
              </a:r>
            </a:p>
          </p:txBody>
        </p:sp>
      </p:grpSp>
      <p:sp>
        <p:nvSpPr>
          <p:cNvPr id="10246" name="Text Box 34">
            <a:extLst>
              <a:ext uri="{FF2B5EF4-FFF2-40B4-BE49-F238E27FC236}">
                <a16:creationId xmlns:a16="http://schemas.microsoft.com/office/drawing/2014/main" id="{CFC7D1EC-B79B-4B53-8DE9-09130141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6149975"/>
            <a:ext cx="197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00FFFF"/>
                </a:solidFill>
                <a:latin typeface="Arial" panose="020B0604020202020204" pitchFamily="34" charset="0"/>
              </a:rPr>
              <a:t>Labeling kits sold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>
                <a:solidFill>
                  <a:srgbClr val="00FFFF"/>
                </a:solidFill>
                <a:latin typeface="Arial" panose="020B0604020202020204" pitchFamily="34" charset="0"/>
              </a:rPr>
              <a:t>by many vendors</a:t>
            </a:r>
          </a:p>
        </p:txBody>
      </p:sp>
      <p:grpSp>
        <p:nvGrpSpPr>
          <p:cNvPr id="10247" name="Group 12">
            <a:extLst>
              <a:ext uri="{FF2B5EF4-FFF2-40B4-BE49-F238E27FC236}">
                <a16:creationId xmlns:a16="http://schemas.microsoft.com/office/drawing/2014/main" id="{CFD8AF39-4689-40A1-9CAC-9C79E2B66DF3}"/>
              </a:ext>
            </a:extLst>
          </p:cNvPr>
          <p:cNvGrpSpPr>
            <a:grpSpLocks/>
          </p:cNvGrpSpPr>
          <p:nvPr/>
        </p:nvGrpSpPr>
        <p:grpSpPr bwMode="auto">
          <a:xfrm>
            <a:off x="79375" y="2932113"/>
            <a:ext cx="2733675" cy="1241425"/>
            <a:chOff x="56202" y="1799711"/>
            <a:chExt cx="2733240" cy="1242249"/>
          </a:xfrm>
        </p:grpSpPr>
        <p:grpSp>
          <p:nvGrpSpPr>
            <p:cNvPr id="10291" name="Group 10">
              <a:extLst>
                <a:ext uri="{FF2B5EF4-FFF2-40B4-BE49-F238E27FC236}">
                  <a16:creationId xmlns:a16="http://schemas.microsoft.com/office/drawing/2014/main" id="{084033B9-19A4-4805-BB79-26FE32D382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202" y="1799711"/>
              <a:ext cx="2733240" cy="985472"/>
              <a:chOff x="239099" y="3935383"/>
              <a:chExt cx="2733240" cy="985472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E054931E-041B-49FC-A2E1-CE892B7C2AAB}"/>
                  </a:ext>
                </a:extLst>
              </p:cNvPr>
              <p:cNvCxnSpPr/>
              <p:nvPr/>
            </p:nvCxnSpPr>
            <p:spPr>
              <a:xfrm>
                <a:off x="1346998" y="4289630"/>
                <a:ext cx="261896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1DDDB55-8128-429A-8001-9FE9E76C6F63}"/>
                  </a:ext>
                </a:extLst>
              </p:cNvPr>
              <p:cNvCxnSpPr/>
              <p:nvPr/>
            </p:nvCxnSpPr>
            <p:spPr>
              <a:xfrm flipV="1">
                <a:off x="1585085" y="4289630"/>
                <a:ext cx="261896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70AFCBE-04F2-46F0-B568-A05C51A1626A}"/>
                  </a:ext>
                </a:extLst>
              </p:cNvPr>
              <p:cNvCxnSpPr/>
              <p:nvPr/>
            </p:nvCxnSpPr>
            <p:spPr>
              <a:xfrm>
                <a:off x="1827934" y="4289630"/>
                <a:ext cx="263483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A0F4884-3A7B-40EE-83C2-40C1E06963F8}"/>
                  </a:ext>
                </a:extLst>
              </p:cNvPr>
              <p:cNvCxnSpPr/>
              <p:nvPr/>
            </p:nvCxnSpPr>
            <p:spPr>
              <a:xfrm flipV="1">
                <a:off x="2075545" y="4289630"/>
                <a:ext cx="263483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F9C9D389-0996-46F9-8D72-C76DE652085B}"/>
                  </a:ext>
                </a:extLst>
              </p:cNvPr>
              <p:cNvCxnSpPr/>
              <p:nvPr/>
            </p:nvCxnSpPr>
            <p:spPr>
              <a:xfrm>
                <a:off x="2313632" y="4289630"/>
                <a:ext cx="261895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98" name="TextBox 4">
                <a:extLst>
                  <a:ext uri="{FF2B5EF4-FFF2-40B4-BE49-F238E27FC236}">
                    <a16:creationId xmlns:a16="http://schemas.microsoft.com/office/drawing/2014/main" id="{760EEF20-72BF-4806-824D-A2705DCE3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8369" y="4318408"/>
                <a:ext cx="4539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OH</a:t>
                </a:r>
              </a:p>
            </p:txBody>
          </p:sp>
          <p:sp>
            <p:nvSpPr>
              <p:cNvPr id="10299" name="TextBox 5">
                <a:extLst>
                  <a:ext uri="{FF2B5EF4-FFF2-40B4-BE49-F238E27FC236}">
                    <a16:creationId xmlns:a16="http://schemas.microsoft.com/office/drawing/2014/main" id="{EDE9DF4A-C6AF-4943-ADA7-96AE2CE5F9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2165508" y="4081964"/>
                <a:ext cx="3443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00" name="TextBox 6">
                <a:extLst>
                  <a:ext uri="{FF2B5EF4-FFF2-40B4-BE49-F238E27FC236}">
                    <a16:creationId xmlns:a16="http://schemas.microsoft.com/office/drawing/2014/main" id="{E22E3DE9-1707-4AF1-967D-4F53EFA86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76914" y="3935383"/>
                <a:ext cx="3241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O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D39F1A7-C9A0-490A-8C33-2BC188B81D53}"/>
                  </a:ext>
                </a:extLst>
              </p:cNvPr>
              <p:cNvCxnSpPr/>
              <p:nvPr/>
            </p:nvCxnSpPr>
            <p:spPr>
              <a:xfrm flipV="1">
                <a:off x="1226367" y="4289630"/>
                <a:ext cx="130154" cy="9054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2" name="TextBox 69">
                <a:extLst>
                  <a:ext uri="{FF2B5EF4-FFF2-40B4-BE49-F238E27FC236}">
                    <a16:creationId xmlns:a16="http://schemas.microsoft.com/office/drawing/2014/main" id="{5F69C48C-3FDF-4E0D-B6F0-5894CB3C47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640" y="4322664"/>
                <a:ext cx="3241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303" name="TextBox 70">
                <a:extLst>
                  <a:ext uri="{FF2B5EF4-FFF2-40B4-BE49-F238E27FC236}">
                    <a16:creationId xmlns:a16="http://schemas.microsoft.com/office/drawing/2014/main" id="{AEC7E56C-90B3-4006-83BD-5FE9507C72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625" y="4484011"/>
                <a:ext cx="31451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9D0A44F-A34F-4E08-AEF1-2C3D95CA448B}"/>
                  </a:ext>
                </a:extLst>
              </p:cNvPr>
              <p:cNvCxnSpPr/>
              <p:nvPr/>
            </p:nvCxnSpPr>
            <p:spPr>
              <a:xfrm>
                <a:off x="921615" y="4305516"/>
                <a:ext cx="130154" cy="9054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69FF4EF-704D-43C1-A79A-06DB516F3F02}"/>
                  </a:ext>
                </a:extLst>
              </p:cNvPr>
              <p:cNvCxnSpPr/>
              <p:nvPr/>
            </p:nvCxnSpPr>
            <p:spPr>
              <a:xfrm flipV="1">
                <a:off x="669244" y="4305516"/>
                <a:ext cx="261895" cy="18268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6" name="TextBox 73">
                <a:extLst>
                  <a:ext uri="{FF2B5EF4-FFF2-40B4-BE49-F238E27FC236}">
                    <a16:creationId xmlns:a16="http://schemas.microsoft.com/office/drawing/2014/main" id="{CC8640A2-C3B6-48CF-A048-E0FACE40F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99" y="4337276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H</a:t>
                </a:r>
                <a:r>
                  <a:rPr lang="en-US" altLang="en-US" sz="1400" b="1" baseline="-2500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0307" name="TextBox 75">
                <a:extLst>
                  <a:ext uri="{FF2B5EF4-FFF2-40B4-BE49-F238E27FC236}">
                    <a16:creationId xmlns:a16="http://schemas.microsoft.com/office/drawing/2014/main" id="{F969612E-CC35-430E-A9BF-AE88FEC3E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761170" y="4097030"/>
                <a:ext cx="3443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chemeClr val="bg1"/>
                    </a:solidFill>
                    <a:latin typeface="Arial" panose="020B0604020202020204" pitchFamily="34" charset="0"/>
                  </a:rPr>
                  <a:t>=</a:t>
                </a:r>
              </a:p>
            </p:txBody>
          </p:sp>
          <p:sp>
            <p:nvSpPr>
              <p:cNvPr id="10308" name="TextBox 77">
                <a:extLst>
                  <a:ext uri="{FF2B5EF4-FFF2-40B4-BE49-F238E27FC236}">
                    <a16:creationId xmlns:a16="http://schemas.microsoft.com/office/drawing/2014/main" id="{19B23C38-C85F-42CE-A1B1-3A846BE34A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1447" y="3950348"/>
                <a:ext cx="4443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NH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44ED3A6-0124-4E05-ABA5-2C1A9FAA8DC8}"/>
                  </a:ext>
                </a:extLst>
              </p:cNvPr>
              <p:cNvCxnSpPr/>
              <p:nvPr/>
            </p:nvCxnSpPr>
            <p:spPr>
              <a:xfrm flipV="1">
                <a:off x="2086655" y="4469137"/>
                <a:ext cx="0" cy="17474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10" name="TextBox 81">
                <a:extLst>
                  <a:ext uri="{FF2B5EF4-FFF2-40B4-BE49-F238E27FC236}">
                    <a16:creationId xmlns:a16="http://schemas.microsoft.com/office/drawing/2014/main" id="{09328A45-3A21-4C54-8521-B7F408F39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8396" y="4613078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NH</a:t>
                </a:r>
                <a:r>
                  <a:rPr lang="en-US" altLang="en-US" sz="1400" b="1" baseline="-25000">
                    <a:solidFill>
                      <a:schemeClr val="bg1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292" name="TextBox 11">
              <a:extLst>
                <a:ext uri="{FF2B5EF4-FFF2-40B4-BE49-F238E27FC236}">
                  <a16:creationId xmlns:a16="http://schemas.microsoft.com/office/drawing/2014/main" id="{E5164F01-690A-4AB0-81F0-44E82C33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248" y="2734183"/>
              <a:ext cx="11865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Arg</a:t>
              </a:r>
              <a:r>
                <a:rPr lang="en-US" altLang="en-US" sz="14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+0</a:t>
              </a: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(Light)</a:t>
              </a:r>
            </a:p>
          </p:txBody>
        </p:sp>
      </p:grpSp>
      <p:grpSp>
        <p:nvGrpSpPr>
          <p:cNvPr id="10248" name="Group 17">
            <a:extLst>
              <a:ext uri="{FF2B5EF4-FFF2-40B4-BE49-F238E27FC236}">
                <a16:creationId xmlns:a16="http://schemas.microsoft.com/office/drawing/2014/main" id="{47ED8C75-66B6-4709-A805-1EA4226BA8EE}"/>
              </a:ext>
            </a:extLst>
          </p:cNvPr>
          <p:cNvGrpSpPr>
            <a:grpSpLocks/>
          </p:cNvGrpSpPr>
          <p:nvPr/>
        </p:nvGrpSpPr>
        <p:grpSpPr bwMode="auto">
          <a:xfrm>
            <a:off x="6310313" y="2932113"/>
            <a:ext cx="2732087" cy="1241425"/>
            <a:chOff x="6309835" y="2931653"/>
            <a:chExt cx="2733240" cy="1242249"/>
          </a:xfrm>
        </p:grpSpPr>
        <p:grpSp>
          <p:nvGrpSpPr>
            <p:cNvPr id="10264" name="Group 85">
              <a:extLst>
                <a:ext uri="{FF2B5EF4-FFF2-40B4-BE49-F238E27FC236}">
                  <a16:creationId xmlns:a16="http://schemas.microsoft.com/office/drawing/2014/main" id="{DF57CD82-A63F-40B8-B5D8-08AC0C6426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9835" y="2931653"/>
              <a:ext cx="2733240" cy="1242249"/>
              <a:chOff x="56202" y="1799711"/>
              <a:chExt cx="2733240" cy="1242249"/>
            </a:xfrm>
          </p:grpSpPr>
          <p:grpSp>
            <p:nvGrpSpPr>
              <p:cNvPr id="10271" name="Group 86">
                <a:extLst>
                  <a:ext uri="{FF2B5EF4-FFF2-40B4-BE49-F238E27FC236}">
                    <a16:creationId xmlns:a16="http://schemas.microsoft.com/office/drawing/2014/main" id="{3D3E1B49-A3B3-423D-87A3-C7220A6FB0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02" y="1799711"/>
                <a:ext cx="2733240" cy="985472"/>
                <a:chOff x="239099" y="3935383"/>
                <a:chExt cx="2733240" cy="985472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DA05B918-416A-4C37-B125-944B8E5CCEFC}"/>
                    </a:ext>
                  </a:extLst>
                </p:cNvPr>
                <p:cNvCxnSpPr/>
                <p:nvPr/>
              </p:nvCxnSpPr>
              <p:spPr>
                <a:xfrm>
                  <a:off x="1346053" y="4289630"/>
                  <a:ext cx="263636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2B9662AF-CB04-43B0-92A8-D33B1AF95FB0}"/>
                    </a:ext>
                  </a:extLst>
                </p:cNvPr>
                <p:cNvCxnSpPr/>
                <p:nvPr/>
              </p:nvCxnSpPr>
              <p:spPr>
                <a:xfrm flipV="1">
                  <a:off x="1584278" y="4289630"/>
                  <a:ext cx="263636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93E7B11-64D4-4656-96C2-F88FF9B0CFEA}"/>
                    </a:ext>
                  </a:extLst>
                </p:cNvPr>
                <p:cNvCxnSpPr/>
                <p:nvPr/>
              </p:nvCxnSpPr>
              <p:spPr>
                <a:xfrm>
                  <a:off x="1828857" y="4289630"/>
                  <a:ext cx="262049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179C0E42-3E4E-4E46-8CDB-D06AB202C42C}"/>
                    </a:ext>
                  </a:extLst>
                </p:cNvPr>
                <p:cNvCxnSpPr/>
                <p:nvPr/>
              </p:nvCxnSpPr>
              <p:spPr>
                <a:xfrm flipV="1">
                  <a:off x="2076611" y="4289630"/>
                  <a:ext cx="262049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BE25E51D-5BB5-41AD-AE24-389B05E6FD21}"/>
                    </a:ext>
                  </a:extLst>
                </p:cNvPr>
                <p:cNvCxnSpPr/>
                <p:nvPr/>
              </p:nvCxnSpPr>
              <p:spPr>
                <a:xfrm>
                  <a:off x="2313249" y="4289630"/>
                  <a:ext cx="262048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78" name="TextBox 93">
                  <a:extLst>
                    <a:ext uri="{FF2B5EF4-FFF2-40B4-BE49-F238E27FC236}">
                      <a16:creationId xmlns:a16="http://schemas.microsoft.com/office/drawing/2014/main" id="{0AA5568D-955A-4073-B293-B35A13F9FE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18369" y="4318408"/>
                  <a:ext cx="45397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OH</a:t>
                  </a:r>
                </a:p>
              </p:txBody>
            </p:sp>
            <p:sp>
              <p:nvSpPr>
                <p:cNvPr id="10279" name="TextBox 94">
                  <a:extLst>
                    <a:ext uri="{FF2B5EF4-FFF2-40B4-BE49-F238E27FC236}">
                      <a16:creationId xmlns:a16="http://schemas.microsoft.com/office/drawing/2014/main" id="{6CCC79A1-238B-42A0-A53E-A8EDED04C2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165508" y="4081964"/>
                  <a:ext cx="34432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=</a:t>
                  </a:r>
                </a:p>
              </p:txBody>
            </p:sp>
            <p:sp>
              <p:nvSpPr>
                <p:cNvPr id="10280" name="TextBox 95">
                  <a:extLst>
                    <a:ext uri="{FF2B5EF4-FFF2-40B4-BE49-F238E27FC236}">
                      <a16:creationId xmlns:a16="http://schemas.microsoft.com/office/drawing/2014/main" id="{6C7B402A-4D92-4536-9570-B4C3BD1FB1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76914" y="3935383"/>
                  <a:ext cx="32412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O</a:t>
                  </a:r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F7C7F11E-988A-40EF-839A-B2130BC54262}"/>
                    </a:ext>
                  </a:extLst>
                </p:cNvPr>
                <p:cNvCxnSpPr/>
                <p:nvPr/>
              </p:nvCxnSpPr>
              <p:spPr>
                <a:xfrm flipV="1">
                  <a:off x="1226941" y="4289630"/>
                  <a:ext cx="130230" cy="90548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82" name="TextBox 97">
                  <a:extLst>
                    <a:ext uri="{FF2B5EF4-FFF2-40B4-BE49-F238E27FC236}">
                      <a16:creationId xmlns:a16="http://schemas.microsoft.com/office/drawing/2014/main" id="{5956EF3C-9D1D-49E3-A9C2-D510801724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6640" y="4322664"/>
                  <a:ext cx="32412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10283" name="TextBox 98">
                  <a:extLst>
                    <a:ext uri="{FF2B5EF4-FFF2-40B4-BE49-F238E27FC236}">
                      <a16:creationId xmlns:a16="http://schemas.microsoft.com/office/drawing/2014/main" id="{66AD4DDC-2A74-406E-A1ED-726F22D59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6625" y="4484011"/>
                  <a:ext cx="31451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H</a:t>
                  </a:r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AF4504AD-7067-4131-A0E3-1B6E3F42EC6A}"/>
                    </a:ext>
                  </a:extLst>
                </p:cNvPr>
                <p:cNvCxnSpPr/>
                <p:nvPr/>
              </p:nvCxnSpPr>
              <p:spPr>
                <a:xfrm>
                  <a:off x="922012" y="4305516"/>
                  <a:ext cx="130230" cy="90548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9F7CBB3B-B8E5-4E32-A9B7-7277AA3F4E18}"/>
                    </a:ext>
                  </a:extLst>
                </p:cNvPr>
                <p:cNvCxnSpPr/>
                <p:nvPr/>
              </p:nvCxnSpPr>
              <p:spPr>
                <a:xfrm flipV="1">
                  <a:off x="667905" y="4305516"/>
                  <a:ext cx="263636" cy="18268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86" name="TextBox 101">
                  <a:extLst>
                    <a:ext uri="{FF2B5EF4-FFF2-40B4-BE49-F238E27FC236}">
                      <a16:creationId xmlns:a16="http://schemas.microsoft.com/office/drawing/2014/main" id="{BF1568B0-5E3F-4C5A-829D-027469C454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099" y="4337276"/>
                  <a:ext cx="51167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H</a:t>
                  </a:r>
                  <a:r>
                    <a:rPr lang="en-US" altLang="en-US" sz="1400" b="1" baseline="-250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</a:t>
                  </a:r>
                </a:p>
              </p:txBody>
            </p:sp>
            <p:sp>
              <p:nvSpPr>
                <p:cNvPr id="10287" name="TextBox 102">
                  <a:extLst>
                    <a:ext uri="{FF2B5EF4-FFF2-40B4-BE49-F238E27FC236}">
                      <a16:creationId xmlns:a16="http://schemas.microsoft.com/office/drawing/2014/main" id="{4E5E5909-3C15-4FE1-A46D-FA8516823F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749138" y="4097030"/>
                  <a:ext cx="34432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=</a:t>
                  </a:r>
                </a:p>
              </p:txBody>
            </p:sp>
            <p:sp>
              <p:nvSpPr>
                <p:cNvPr id="10288" name="TextBox 103">
                  <a:extLst>
                    <a:ext uri="{FF2B5EF4-FFF2-40B4-BE49-F238E27FC236}">
                      <a16:creationId xmlns:a16="http://schemas.microsoft.com/office/drawing/2014/main" id="{4E16602B-1BD8-4A7E-A546-FAC6F55203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1447" y="3950348"/>
                  <a:ext cx="44435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NH</a:t>
                  </a:r>
                </a:p>
              </p:txBody>
            </p: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A8D499C0-3E17-4D0C-8760-86B2A5812228}"/>
                    </a:ext>
                  </a:extLst>
                </p:cNvPr>
                <p:cNvCxnSpPr/>
                <p:nvPr/>
              </p:nvCxnSpPr>
              <p:spPr>
                <a:xfrm flipV="1">
                  <a:off x="2086140" y="4469137"/>
                  <a:ext cx="0" cy="174741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90" name="TextBox 105">
                  <a:extLst>
                    <a:ext uri="{FF2B5EF4-FFF2-40B4-BE49-F238E27FC236}">
                      <a16:creationId xmlns:a16="http://schemas.microsoft.com/office/drawing/2014/main" id="{ACEE2116-338F-4D2D-8D08-EA8F1DC95B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18396" y="4613078"/>
                  <a:ext cx="51167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NH</a:t>
                  </a:r>
                  <a:r>
                    <a:rPr lang="en-US" altLang="en-US" sz="1400" b="1" baseline="-250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10272" name="TextBox 87">
                <a:extLst>
                  <a:ext uri="{FF2B5EF4-FFF2-40B4-BE49-F238E27FC236}">
                    <a16:creationId xmlns:a16="http://schemas.microsoft.com/office/drawing/2014/main" id="{C1E289EF-C35F-4977-9A57-ABEC1CC0C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3248" y="2734183"/>
                <a:ext cx="127791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Arg</a:t>
                </a:r>
                <a:r>
                  <a:rPr lang="en-US" altLang="en-US" sz="1400" b="1" baseline="-25000">
                    <a:solidFill>
                      <a:schemeClr val="bg1"/>
                    </a:solidFill>
                    <a:latin typeface="Arial" panose="020B0604020202020204" pitchFamily="34" charset="0"/>
                  </a:rPr>
                  <a:t>+6</a:t>
                </a:r>
                <a:r>
                  <a:rPr lang="en-US" altLang="en-US" sz="14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(Heavy)</a:t>
                </a: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957B36-05B3-4024-8806-B85DE296B593}"/>
                </a:ext>
              </a:extLst>
            </p:cNvPr>
            <p:cNvSpPr/>
            <p:nvPr/>
          </p:nvSpPr>
          <p:spPr>
            <a:xfrm>
              <a:off x="8323635" y="3231889"/>
              <a:ext cx="166757" cy="166799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C36933B-D121-4D19-B91B-6F8C686D5148}"/>
                </a:ext>
              </a:extLst>
            </p:cNvPr>
            <p:cNvSpPr/>
            <p:nvPr/>
          </p:nvSpPr>
          <p:spPr>
            <a:xfrm>
              <a:off x="8066351" y="3371682"/>
              <a:ext cx="166757" cy="166799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507D69F-9ADE-4D48-B3C7-1BF9A4946CDF}"/>
                </a:ext>
              </a:extLst>
            </p:cNvPr>
            <p:cNvSpPr/>
            <p:nvPr/>
          </p:nvSpPr>
          <p:spPr>
            <a:xfrm>
              <a:off x="7829713" y="3219181"/>
              <a:ext cx="166758" cy="166799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775BA65-418E-4C79-AED7-3DA230A60E5C}"/>
                </a:ext>
              </a:extLst>
            </p:cNvPr>
            <p:cNvSpPr/>
            <p:nvPr/>
          </p:nvSpPr>
          <p:spPr>
            <a:xfrm>
              <a:off x="7577195" y="3363740"/>
              <a:ext cx="166757" cy="166798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A7A1630-A4A8-4022-9D16-282219DEF636}"/>
                </a:ext>
              </a:extLst>
            </p:cNvPr>
            <p:cNvSpPr/>
            <p:nvPr/>
          </p:nvSpPr>
          <p:spPr>
            <a:xfrm>
              <a:off x="7324675" y="3219181"/>
              <a:ext cx="166758" cy="166799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43561C9-EEA6-4C5A-9F08-E31892E1B6A8}"/>
                </a:ext>
              </a:extLst>
            </p:cNvPr>
            <p:cNvSpPr/>
            <p:nvPr/>
          </p:nvSpPr>
          <p:spPr>
            <a:xfrm>
              <a:off x="6903811" y="3243010"/>
              <a:ext cx="166757" cy="166798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2F0ABF17-C6B7-4A58-A099-39ED23169B95}"/>
              </a:ext>
            </a:extLst>
          </p:cNvPr>
          <p:cNvSpPr/>
          <p:nvPr/>
        </p:nvSpPr>
        <p:spPr>
          <a:xfrm>
            <a:off x="8189913" y="2076450"/>
            <a:ext cx="168275" cy="166688"/>
          </a:xfrm>
          <a:prstGeom prst="ellipse">
            <a:avLst/>
          </a:prstGeom>
          <a:solidFill>
            <a:srgbClr val="66FF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50" name="TextBox 14">
            <a:extLst>
              <a:ext uri="{FF2B5EF4-FFF2-40B4-BE49-F238E27FC236}">
                <a16:creationId xmlns:a16="http://schemas.microsoft.com/office/drawing/2014/main" id="{A931C567-42E6-4845-BCA2-392F8E7F9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1943100"/>
            <a:ext cx="520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10251" name="Group 18">
            <a:extLst>
              <a:ext uri="{FF2B5EF4-FFF2-40B4-BE49-F238E27FC236}">
                <a16:creationId xmlns:a16="http://schemas.microsoft.com/office/drawing/2014/main" id="{68D8D1C4-20D2-401B-96F5-ACC00AA5BD86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4803775"/>
            <a:ext cx="1689100" cy="1906588"/>
            <a:chOff x="6511084" y="4803204"/>
            <a:chExt cx="1689099" cy="1907326"/>
          </a:xfrm>
        </p:grpSpPr>
        <p:sp>
          <p:nvSpPr>
            <p:cNvPr id="10254" name="Line 20">
              <a:extLst>
                <a:ext uri="{FF2B5EF4-FFF2-40B4-BE49-F238E27FC236}">
                  <a16:creationId xmlns:a16="http://schemas.microsoft.com/office/drawing/2014/main" id="{267C2195-35D4-4A4B-8CBF-6FCBCA1A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3346" y="5190554"/>
              <a:ext cx="0" cy="1244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21">
              <a:extLst>
                <a:ext uri="{FF2B5EF4-FFF2-40B4-BE49-F238E27FC236}">
                  <a16:creationId xmlns:a16="http://schemas.microsoft.com/office/drawing/2014/main" id="{0DFEB2FC-140E-4155-90E4-1E703AE2D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5883" y="6435154"/>
              <a:ext cx="13843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Text Box 22">
              <a:extLst>
                <a:ext uri="{FF2B5EF4-FFF2-40B4-BE49-F238E27FC236}">
                  <a16:creationId xmlns:a16="http://schemas.microsoft.com/office/drawing/2014/main" id="{B8DD33EC-0FFF-4A2A-AF88-53651F83D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3571" y="6405730"/>
              <a:ext cx="4413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i="1">
                  <a:solidFill>
                    <a:schemeClr val="bg1"/>
                  </a:solidFill>
                  <a:latin typeface="Times New Roman" panose="02020603050405020304" pitchFamily="18" charset="0"/>
                </a:rPr>
                <a:t>m/z</a:t>
              </a:r>
            </a:p>
          </p:txBody>
        </p:sp>
        <p:sp>
          <p:nvSpPr>
            <p:cNvPr id="10257" name="Text Box 23">
              <a:extLst>
                <a:ext uri="{FF2B5EF4-FFF2-40B4-BE49-F238E27FC236}">
                  <a16:creationId xmlns:a16="http://schemas.microsoft.com/office/drawing/2014/main" id="{29B76010-FF5C-4133-B7E0-C2DA4C2C9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207871" y="5658866"/>
              <a:ext cx="9112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Intensity</a:t>
              </a:r>
            </a:p>
          </p:txBody>
        </p:sp>
        <p:sp>
          <p:nvSpPr>
            <p:cNvPr id="10258" name="Line 24">
              <a:extLst>
                <a:ext uri="{FF2B5EF4-FFF2-40B4-BE49-F238E27FC236}">
                  <a16:creationId xmlns:a16="http://schemas.microsoft.com/office/drawing/2014/main" id="{0AAEE4B7-354B-4BFF-A3FF-F306F290A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4695" y="5222304"/>
              <a:ext cx="0" cy="1200150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5">
              <a:extLst>
                <a:ext uri="{FF2B5EF4-FFF2-40B4-BE49-F238E27FC236}">
                  <a16:creationId xmlns:a16="http://schemas.microsoft.com/office/drawing/2014/main" id="{AA0F9E57-D8BD-4A3F-BDC7-BE0BBE24E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2232" y="6019229"/>
              <a:ext cx="0" cy="403225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Text Box 26">
              <a:extLst>
                <a:ext uri="{FF2B5EF4-FFF2-40B4-BE49-F238E27FC236}">
                  <a16:creationId xmlns:a16="http://schemas.microsoft.com/office/drawing/2014/main" id="{FAFB522C-D68F-4D93-8684-36F66AEE4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320" y="4803204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261" name="Text Box 27">
              <a:extLst>
                <a:ext uri="{FF2B5EF4-FFF2-40B4-BE49-F238E27FC236}">
                  <a16:creationId xmlns:a16="http://schemas.microsoft.com/office/drawing/2014/main" id="{F4582220-F924-4143-8DC5-D3FB9C759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9507" y="5593779"/>
              <a:ext cx="404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262" name="Text Box 32">
              <a:extLst>
                <a:ext uri="{FF2B5EF4-FFF2-40B4-BE49-F238E27FC236}">
                  <a16:creationId xmlns:a16="http://schemas.microsoft.com/office/drawing/2014/main" id="{B93F1AF3-6976-4ADC-A453-EA5E080578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6691" y="5313131"/>
              <a:ext cx="56297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6 Da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208B640-6591-4E59-9B00-4FEE71F01521}"/>
                </a:ext>
              </a:extLst>
            </p:cNvPr>
            <p:cNvCxnSpPr/>
            <p:nvPr/>
          </p:nvCxnSpPr>
          <p:spPr>
            <a:xfrm>
              <a:off x="7176246" y="5595674"/>
              <a:ext cx="741363" cy="0"/>
            </a:xfrm>
            <a:prstGeom prst="straightConnector1">
              <a:avLst/>
            </a:prstGeom>
            <a:ln w="2540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2" name="Line 17">
            <a:extLst>
              <a:ext uri="{FF2B5EF4-FFF2-40B4-BE49-F238E27FC236}">
                <a16:creationId xmlns:a16="http://schemas.microsoft.com/office/drawing/2014/main" id="{7DE7338D-C6BE-4D59-A921-44F62693E04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300788" y="5494337"/>
            <a:ext cx="0" cy="1012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Box 19">
            <a:extLst>
              <a:ext uri="{FF2B5EF4-FFF2-40B4-BE49-F238E27FC236}">
                <a16:creationId xmlns:a16="http://schemas.microsoft.com/office/drawing/2014/main" id="{6456CDF6-3AA1-4A9B-994B-2BEAA7434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5657850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MS1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3A428A2-27AB-47DE-9000-E36FB88D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3192463"/>
            <a:ext cx="8851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69863" indent="-169863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Very high quantitation precision </a:t>
            </a: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Combining samples prior to protein extraction minimizes downstream handling errors 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Applicable to protein modifications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6A0EC83D-19A9-49BF-B639-D82F5EBAC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415925"/>
            <a:ext cx="387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Qualities of SILAC</a:t>
            </a:r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2FCB9237-6600-4229-B754-963C87194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69" name="Group 1">
            <a:extLst>
              <a:ext uri="{FF2B5EF4-FFF2-40B4-BE49-F238E27FC236}">
                <a16:creationId xmlns:a16="http://schemas.microsoft.com/office/drawing/2014/main" id="{F4EE528B-EE36-4603-A90E-AFAFF0353A14}"/>
              </a:ext>
            </a:extLst>
          </p:cNvPr>
          <p:cNvGrpSpPr>
            <a:grpSpLocks/>
          </p:cNvGrpSpPr>
          <p:nvPr/>
        </p:nvGrpSpPr>
        <p:grpSpPr bwMode="auto">
          <a:xfrm>
            <a:off x="3665538" y="5956300"/>
            <a:ext cx="5468937" cy="847725"/>
            <a:chOff x="1019175" y="5251450"/>
            <a:chExt cx="5468938" cy="847725"/>
          </a:xfrm>
        </p:grpSpPr>
        <p:sp>
          <p:nvSpPr>
            <p:cNvPr id="11276" name="Text Box 6">
              <a:extLst>
                <a:ext uri="{FF2B5EF4-FFF2-40B4-BE49-F238E27FC236}">
                  <a16:creationId xmlns:a16="http://schemas.microsoft.com/office/drawing/2014/main" id="{DD128F47-3615-4F7D-9B1F-2546DE6A5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5251450"/>
              <a:ext cx="38623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FFFF"/>
                  </a:solidFill>
                  <a:latin typeface="Arial" panose="020B0604020202020204" pitchFamily="34" charset="0"/>
                </a:rPr>
                <a:t>S. Ong, et al: Mol Cell Proteomics 1 (2002) 376-386</a:t>
              </a:r>
            </a:p>
          </p:txBody>
        </p:sp>
        <p:sp>
          <p:nvSpPr>
            <p:cNvPr id="11277" name="Text Box 7">
              <a:extLst>
                <a:ext uri="{FF2B5EF4-FFF2-40B4-BE49-F238E27FC236}">
                  <a16:creationId xmlns:a16="http://schemas.microsoft.com/office/drawing/2014/main" id="{F95136DE-595C-47C3-9296-AE6FD4612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5537200"/>
              <a:ext cx="54689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FFFF"/>
                  </a:solidFill>
                  <a:latin typeface="Arial" panose="020B0604020202020204" pitchFamily="34" charset="0"/>
                </a:rPr>
                <a:t>S. Ong, I. Kratchmarova, and M. Mann: J. Proteome Res 2 (2003) 173-181</a:t>
              </a:r>
            </a:p>
          </p:txBody>
        </p:sp>
        <p:sp>
          <p:nvSpPr>
            <p:cNvPr id="11278" name="Text Box 8">
              <a:extLst>
                <a:ext uri="{FF2B5EF4-FFF2-40B4-BE49-F238E27FC236}">
                  <a16:creationId xmlns:a16="http://schemas.microsoft.com/office/drawing/2014/main" id="{5476EB0D-D285-48B7-BECD-35A737D41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175" y="5822950"/>
              <a:ext cx="45926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FFFF"/>
                  </a:solidFill>
                  <a:latin typeface="Arial" panose="020B0604020202020204" pitchFamily="34" charset="0"/>
                </a:rPr>
                <a:t>S. Ong, L.J. Foster, and M. Mann: Methods 29 (2003) 124-130</a:t>
              </a:r>
            </a:p>
          </p:txBody>
        </p:sp>
      </p:grpSp>
      <p:sp>
        <p:nvSpPr>
          <p:cNvPr id="11270" name="Text Box 9">
            <a:extLst>
              <a:ext uri="{FF2B5EF4-FFF2-40B4-BE49-F238E27FC236}">
                <a16:creationId xmlns:a16="http://schemas.microsoft.com/office/drawing/2014/main" id="{4220178E-E8E9-49C3-B1EC-A4D4D46F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6450013"/>
            <a:ext cx="3592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00FF"/>
                </a:solidFill>
                <a:latin typeface="Arial" panose="020B0604020202020204" pitchFamily="34" charset="0"/>
              </a:rPr>
              <a:t>* C.C Wu, et al: Anal Chem 76 (2004) 4951-4959</a:t>
            </a:r>
          </a:p>
        </p:txBody>
      </p:sp>
      <p:sp>
        <p:nvSpPr>
          <p:cNvPr id="11271" name="TextBox 2">
            <a:extLst>
              <a:ext uri="{FF2B5EF4-FFF2-40B4-BE49-F238E27FC236}">
                <a16:creationId xmlns:a16="http://schemas.microsoft.com/office/drawing/2014/main" id="{39B2C147-9F8D-4F2C-9261-E0B406B0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1117600"/>
            <a:ext cx="210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Summary details:</a:t>
            </a:r>
          </a:p>
        </p:txBody>
      </p:sp>
      <p:sp>
        <p:nvSpPr>
          <p:cNvPr id="11272" name="TextBox 3">
            <a:extLst>
              <a:ext uri="{FF2B5EF4-FFF2-40B4-BE49-F238E27FC236}">
                <a16:creationId xmlns:a16="http://schemas.microsoft.com/office/drawing/2014/main" id="{1E2AE7A5-6F20-4A1B-8DA5-0257A446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409700"/>
            <a:ext cx="8786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Isotopically labeled, essential amino acids used (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</a:rPr>
              <a:t>6,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-Arginine (+10) and 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</a:rPr>
              <a:t>13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</a:rPr>
              <a:t>6,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baseline="30000">
                <a:solidFill>
                  <a:schemeClr val="bg1"/>
                </a:solidFill>
                <a:latin typeface="Arial" panose="020B0604020202020204" pitchFamily="34" charset="0"/>
              </a:rPr>
              <a:t>15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-Lysine (+8) )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Potential to label all proteins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Multiple peptides per protein for quantification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Quantification measurements are relative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Shared peptides usually omitted from quantification</a:t>
            </a:r>
          </a:p>
        </p:txBody>
      </p:sp>
      <p:sp>
        <p:nvSpPr>
          <p:cNvPr id="11273" name="TextBox 12">
            <a:extLst>
              <a:ext uri="{FF2B5EF4-FFF2-40B4-BE49-F238E27FC236}">
                <a16:creationId xmlns:a16="http://schemas.microsoft.com/office/drawing/2014/main" id="{E020BFC7-B69F-4C77-B9CA-70C82809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2897188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Pros: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74379462-2799-4087-A4EE-CE87EC16E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4306888"/>
            <a:ext cx="8851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714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14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14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14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Cannot be used for primary tissue and fluids (caveat: isotopically labeled mouse)</a:t>
            </a:r>
            <a:r>
              <a:rPr lang="en-US" altLang="en-US" sz="1600" b="1" dirty="0">
                <a:solidFill>
                  <a:srgbClr val="FF00FF"/>
                </a:solidFill>
              </a:rPr>
              <a:t>*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Expensive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System must be SILAC compatible  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Increases the complexity of the mass spectrum due to isotopic pairs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Low degree of multiplexing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1275" name="TextBox 14">
            <a:extLst>
              <a:ext uri="{FF2B5EF4-FFF2-40B4-BE49-F238E27FC236}">
                <a16:creationId xmlns:a16="http://schemas.microsoft.com/office/drawing/2014/main" id="{BB076064-7C8C-4D8E-A7BC-513472A80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3995738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Cons: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>
            <a:extLst>
              <a:ext uri="{FF2B5EF4-FFF2-40B4-BE49-F238E27FC236}">
                <a16:creationId xmlns:a16="http://schemas.microsoft.com/office/drawing/2014/main" id="{90A0064C-0EB2-4E5D-820D-ADF205FB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415925"/>
            <a:ext cx="478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SILAC: Label Swapping</a:t>
            </a:r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1087E195-F317-45E7-96DD-A77146EF2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2" name="Group 73">
            <a:extLst>
              <a:ext uri="{FF2B5EF4-FFF2-40B4-BE49-F238E27FC236}">
                <a16:creationId xmlns:a16="http://schemas.microsoft.com/office/drawing/2014/main" id="{CD88F875-55F9-4956-9C56-5A0EEE652EE4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344613"/>
            <a:ext cx="2768600" cy="2411412"/>
            <a:chOff x="470545" y="1272630"/>
            <a:chExt cx="2769910" cy="2410795"/>
          </a:xfrm>
        </p:grpSpPr>
        <p:grpSp>
          <p:nvGrpSpPr>
            <p:cNvPr id="12390" name="Group 18">
              <a:extLst>
                <a:ext uri="{FF2B5EF4-FFF2-40B4-BE49-F238E27FC236}">
                  <a16:creationId xmlns:a16="http://schemas.microsoft.com/office/drawing/2014/main" id="{23A0F512-D193-4236-8849-9CC9CC7702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545" y="1675974"/>
              <a:ext cx="1189336" cy="875488"/>
              <a:chOff x="1313233" y="1712069"/>
              <a:chExt cx="1189336" cy="87548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D072CF4-0FDE-400D-AA86-B539E6E4B0A8}"/>
                  </a:ext>
                </a:extLst>
              </p:cNvPr>
              <p:cNvSpPr/>
              <p:nvPr/>
            </p:nvSpPr>
            <p:spPr>
              <a:xfrm>
                <a:off x="1313233" y="2149885"/>
                <a:ext cx="1189599" cy="438038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F068B59-45D2-4ECC-BC6E-51557637D689}"/>
                  </a:ext>
                </a:extLst>
              </p:cNvPr>
              <p:cNvSpPr/>
              <p:nvPr/>
            </p:nvSpPr>
            <p:spPr>
              <a:xfrm>
                <a:off x="1313233" y="1711847"/>
                <a:ext cx="1189599" cy="438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7988264-DABD-4099-95FD-ECD6E56D2201}"/>
                  </a:ext>
                </a:extLst>
              </p:cNvPr>
              <p:cNvCxnSpPr>
                <a:stCxn id="5" idx="2"/>
                <a:endCxn id="4" idx="2"/>
              </p:cNvCxnSpPr>
              <p:nvPr/>
            </p:nvCxnSpPr>
            <p:spPr>
              <a:xfrm>
                <a:off x="1313233" y="1930866"/>
                <a:ext cx="0" cy="4380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16F06C9-5A52-410A-A5A9-7F6A6355915F}"/>
                  </a:ext>
                </a:extLst>
              </p:cNvPr>
              <p:cNvCxnSpPr/>
              <p:nvPr/>
            </p:nvCxnSpPr>
            <p:spPr>
              <a:xfrm>
                <a:off x="2502832" y="1930866"/>
                <a:ext cx="0" cy="4380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30FBBBC-8B20-4AD1-B3FC-BAB95580CEF9}"/>
                  </a:ext>
                </a:extLst>
              </p:cNvPr>
              <p:cNvSpPr/>
              <p:nvPr/>
            </p:nvSpPr>
            <p:spPr>
              <a:xfrm>
                <a:off x="1551471" y="2284787"/>
                <a:ext cx="163589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26011B-CE5B-4668-A051-3F9CC4D51D22}"/>
                  </a:ext>
                </a:extLst>
              </p:cNvPr>
              <p:cNvSpPr/>
              <p:nvPr/>
            </p:nvSpPr>
            <p:spPr>
              <a:xfrm>
                <a:off x="1634060" y="2360968"/>
                <a:ext cx="163589" cy="8570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5B19108-3031-4FA5-9EF0-5FC506F81A30}"/>
                  </a:ext>
                </a:extLst>
              </p:cNvPr>
              <p:cNvSpPr/>
              <p:nvPr/>
            </p:nvSpPr>
            <p:spPr>
              <a:xfrm>
                <a:off x="1703943" y="2275265"/>
                <a:ext cx="163589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3B5241-D2F2-44EE-B77F-E96A3B31E29D}"/>
                  </a:ext>
                </a:extLst>
              </p:cNvPr>
              <p:cNvSpPr/>
              <p:nvPr/>
            </p:nvSpPr>
            <p:spPr>
              <a:xfrm>
                <a:off x="1794472" y="2357794"/>
                <a:ext cx="163590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DD3C008-9D2F-4E4A-81F0-9FF6FDB55EA7}"/>
                  </a:ext>
                </a:extLst>
              </p:cNvPr>
              <p:cNvSpPr/>
              <p:nvPr/>
            </p:nvSpPr>
            <p:spPr>
              <a:xfrm>
                <a:off x="1861179" y="2257807"/>
                <a:ext cx="163590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D0C8F9-4456-4CA1-9D10-584DAEC1F946}"/>
                  </a:ext>
                </a:extLst>
              </p:cNvPr>
              <p:cNvSpPr/>
              <p:nvPr/>
            </p:nvSpPr>
            <p:spPr>
              <a:xfrm>
                <a:off x="1985062" y="2368904"/>
                <a:ext cx="163590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EDFC6C-E18F-4AA8-B49C-E02D31688067}"/>
                  </a:ext>
                </a:extLst>
              </p:cNvPr>
              <p:cNvSpPr/>
              <p:nvPr/>
            </p:nvSpPr>
            <p:spPr>
              <a:xfrm>
                <a:off x="1703943" y="2437148"/>
                <a:ext cx="163589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7562B96-8A56-49BE-ACE2-544742B713E2}"/>
                  </a:ext>
                </a:extLst>
              </p:cNvPr>
              <p:cNvSpPr/>
              <p:nvPr/>
            </p:nvSpPr>
            <p:spPr>
              <a:xfrm>
                <a:off x="1889767" y="2454607"/>
                <a:ext cx="163590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91" name="Group 19">
              <a:extLst>
                <a:ext uri="{FF2B5EF4-FFF2-40B4-BE49-F238E27FC236}">
                  <a16:creationId xmlns:a16="http://schemas.microsoft.com/office/drawing/2014/main" id="{E7F84ECD-E8D9-4226-B319-EC27C3D2B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119" y="1675974"/>
              <a:ext cx="1189336" cy="875488"/>
              <a:chOff x="1313233" y="1712069"/>
              <a:chExt cx="1189336" cy="875488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8B11788-F44B-48EA-A378-E81758A8721F}"/>
                  </a:ext>
                </a:extLst>
              </p:cNvPr>
              <p:cNvSpPr/>
              <p:nvPr/>
            </p:nvSpPr>
            <p:spPr>
              <a:xfrm>
                <a:off x="1312969" y="2149885"/>
                <a:ext cx="1189600" cy="43803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EE36B0D-93BF-425D-9435-70BB77CD5A90}"/>
                  </a:ext>
                </a:extLst>
              </p:cNvPr>
              <p:cNvSpPr/>
              <p:nvPr/>
            </p:nvSpPr>
            <p:spPr>
              <a:xfrm>
                <a:off x="1312969" y="1711847"/>
                <a:ext cx="1189600" cy="4380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65C561B-EB36-4436-B3FC-FEF944ADAC61}"/>
                  </a:ext>
                </a:extLst>
              </p:cNvPr>
              <p:cNvCxnSpPr>
                <a:stCxn id="22" idx="2"/>
                <a:endCxn id="21" idx="2"/>
              </p:cNvCxnSpPr>
              <p:nvPr/>
            </p:nvCxnSpPr>
            <p:spPr>
              <a:xfrm>
                <a:off x="1312969" y="1930866"/>
                <a:ext cx="0" cy="4380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46EC0A-887C-49F0-B25C-88493DC28B81}"/>
                  </a:ext>
                </a:extLst>
              </p:cNvPr>
              <p:cNvCxnSpPr/>
              <p:nvPr/>
            </p:nvCxnSpPr>
            <p:spPr>
              <a:xfrm>
                <a:off x="2502569" y="1930866"/>
                <a:ext cx="0" cy="4380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DF690CB-DBAB-484F-A078-BB0B9FF07343}"/>
                  </a:ext>
                </a:extLst>
              </p:cNvPr>
              <p:cNvSpPr/>
              <p:nvPr/>
            </p:nvSpPr>
            <p:spPr>
              <a:xfrm>
                <a:off x="1551206" y="2284787"/>
                <a:ext cx="163590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1D83B37-AF45-455E-BB8D-42B250AEA7FB}"/>
                  </a:ext>
                </a:extLst>
              </p:cNvPr>
              <p:cNvSpPr/>
              <p:nvPr/>
            </p:nvSpPr>
            <p:spPr>
              <a:xfrm>
                <a:off x="1633795" y="2360968"/>
                <a:ext cx="163590" cy="8570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5A84CED-FE25-492A-8F9B-582B9BEA2536}"/>
                  </a:ext>
                </a:extLst>
              </p:cNvPr>
              <p:cNvSpPr/>
              <p:nvPr/>
            </p:nvSpPr>
            <p:spPr>
              <a:xfrm>
                <a:off x="1703678" y="2275265"/>
                <a:ext cx="163590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137FFBA-0CB2-47E4-994E-71F5A6F03EBD}"/>
                  </a:ext>
                </a:extLst>
              </p:cNvPr>
              <p:cNvSpPr/>
              <p:nvPr/>
            </p:nvSpPr>
            <p:spPr>
              <a:xfrm>
                <a:off x="1794209" y="2357794"/>
                <a:ext cx="163589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9B116F2-B599-490E-920E-7FE07503C6DA}"/>
                  </a:ext>
                </a:extLst>
              </p:cNvPr>
              <p:cNvSpPr/>
              <p:nvPr/>
            </p:nvSpPr>
            <p:spPr>
              <a:xfrm>
                <a:off x="1860916" y="2257807"/>
                <a:ext cx="163589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B044EA6-78A4-481B-88F9-C822A88C34BA}"/>
                  </a:ext>
                </a:extLst>
              </p:cNvPr>
              <p:cNvSpPr/>
              <p:nvPr/>
            </p:nvSpPr>
            <p:spPr>
              <a:xfrm>
                <a:off x="1984799" y="2368904"/>
                <a:ext cx="163589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DC80CAF-F837-4ED0-AE2C-CE5D542C7A74}"/>
                  </a:ext>
                </a:extLst>
              </p:cNvPr>
              <p:cNvSpPr/>
              <p:nvPr/>
            </p:nvSpPr>
            <p:spPr>
              <a:xfrm>
                <a:off x="1703678" y="2437148"/>
                <a:ext cx="163590" cy="84116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AC5A782-D433-4407-B0AF-3A2410A78119}"/>
                  </a:ext>
                </a:extLst>
              </p:cNvPr>
              <p:cNvSpPr/>
              <p:nvPr/>
            </p:nvSpPr>
            <p:spPr>
              <a:xfrm>
                <a:off x="1889504" y="2454607"/>
                <a:ext cx="163589" cy="8411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392" name="TextBox 32">
              <a:extLst>
                <a:ext uri="{FF2B5EF4-FFF2-40B4-BE49-F238E27FC236}">
                  <a16:creationId xmlns:a16="http://schemas.microsoft.com/office/drawing/2014/main" id="{3F3C384B-3C54-4CAA-8407-3F4B4CA65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33" y="2658592"/>
              <a:ext cx="1102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Cell Line A</a:t>
              </a:r>
            </a:p>
          </p:txBody>
        </p:sp>
        <p:sp>
          <p:nvSpPr>
            <p:cNvPr id="12393" name="TextBox 33">
              <a:extLst>
                <a:ext uri="{FF2B5EF4-FFF2-40B4-BE49-F238E27FC236}">
                  <a16:creationId xmlns:a16="http://schemas.microsoft.com/office/drawing/2014/main" id="{E9F2AD67-0C8A-4EAD-9332-F87832EF7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7133" y="2658592"/>
              <a:ext cx="1102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Cell Line B</a:t>
              </a:r>
            </a:p>
          </p:txBody>
        </p:sp>
        <p:sp>
          <p:nvSpPr>
            <p:cNvPr id="12394" name="TextBox 34">
              <a:extLst>
                <a:ext uri="{FF2B5EF4-FFF2-40B4-BE49-F238E27FC236}">
                  <a16:creationId xmlns:a16="http://schemas.microsoft.com/office/drawing/2014/main" id="{989EF623-A565-4C45-A6A5-872D0B896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742" y="1272630"/>
              <a:ext cx="1633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Experiment 1</a:t>
              </a: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5987B1EE-3FF9-415D-96A1-EAD3247E6BEA}"/>
                </a:ext>
              </a:extLst>
            </p:cNvPr>
            <p:cNvSpPr/>
            <p:nvPr/>
          </p:nvSpPr>
          <p:spPr>
            <a:xfrm rot="5400000">
              <a:off x="1707082" y="2442585"/>
              <a:ext cx="228542" cy="1443720"/>
            </a:xfrm>
            <a:prstGeom prst="rightBrac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96" name="TextBox 36">
              <a:extLst>
                <a:ext uri="{FF2B5EF4-FFF2-40B4-BE49-F238E27FC236}">
                  <a16:creationId xmlns:a16="http://schemas.microsoft.com/office/drawing/2014/main" id="{F86DDE7A-7D14-4ED3-B51F-C898FB4B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4386" y="3375648"/>
              <a:ext cx="7906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Mix 1:1</a:t>
              </a:r>
            </a:p>
          </p:txBody>
        </p:sp>
        <p:sp>
          <p:nvSpPr>
            <p:cNvPr id="12397" name="TextBox 37">
              <a:extLst>
                <a:ext uri="{FF2B5EF4-FFF2-40B4-BE49-F238E27FC236}">
                  <a16:creationId xmlns:a16="http://schemas.microsoft.com/office/drawing/2014/main" id="{E228DD6C-83D9-4387-BEA7-7A9E314BB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546" y="1665997"/>
              <a:ext cx="5725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12398" name="TextBox 38">
              <a:extLst>
                <a:ext uri="{FF2B5EF4-FFF2-40B4-BE49-F238E27FC236}">
                  <a16:creationId xmlns:a16="http://schemas.microsoft.com/office/drawing/2014/main" id="{2CB4CE83-201F-4D89-804E-9AD440241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7237" y="1665997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Heavy</a:t>
              </a:r>
            </a:p>
          </p:txBody>
        </p:sp>
      </p:grpSp>
      <p:grpSp>
        <p:nvGrpSpPr>
          <p:cNvPr id="12293" name="Group 72">
            <a:extLst>
              <a:ext uri="{FF2B5EF4-FFF2-40B4-BE49-F238E27FC236}">
                <a16:creationId xmlns:a16="http://schemas.microsoft.com/office/drawing/2014/main" id="{201D0C88-70E5-4547-94BD-D775FF8B2369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4129088"/>
            <a:ext cx="2768600" cy="2409825"/>
            <a:chOff x="356632" y="3935850"/>
            <a:chExt cx="2769910" cy="2410795"/>
          </a:xfrm>
        </p:grpSpPr>
        <p:grpSp>
          <p:nvGrpSpPr>
            <p:cNvPr id="12357" name="Group 39">
              <a:extLst>
                <a:ext uri="{FF2B5EF4-FFF2-40B4-BE49-F238E27FC236}">
                  <a16:creationId xmlns:a16="http://schemas.microsoft.com/office/drawing/2014/main" id="{DC4E4BC1-05A0-490C-B6CD-317B94690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32" y="4339194"/>
              <a:ext cx="1189336" cy="875488"/>
              <a:chOff x="1313233" y="1712069"/>
              <a:chExt cx="1189336" cy="87548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E51A39F-9FBB-40B0-959F-07ECB4104F7B}"/>
                  </a:ext>
                </a:extLst>
              </p:cNvPr>
              <p:cNvSpPr/>
              <p:nvPr/>
            </p:nvSpPr>
            <p:spPr>
              <a:xfrm>
                <a:off x="1313233" y="2150438"/>
                <a:ext cx="1189599" cy="436738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5805E96-B6AC-40E8-AD50-15421DF571DF}"/>
                  </a:ext>
                </a:extLst>
              </p:cNvPr>
              <p:cNvSpPr/>
              <p:nvPr/>
            </p:nvSpPr>
            <p:spPr>
              <a:xfrm>
                <a:off x="1313233" y="1712112"/>
                <a:ext cx="1189599" cy="4383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0E3CC4-CF83-4885-A64F-7BAD780BFE4F}"/>
                  </a:ext>
                </a:extLst>
              </p:cNvPr>
              <p:cNvCxnSpPr>
                <a:stCxn id="42" idx="2"/>
                <a:endCxn id="41" idx="2"/>
              </p:cNvCxnSpPr>
              <p:nvPr/>
            </p:nvCxnSpPr>
            <p:spPr>
              <a:xfrm>
                <a:off x="1313233" y="1931275"/>
                <a:ext cx="0" cy="4367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D470FC3-DEA2-40CE-AEDB-0D3B9898F6F4}"/>
                  </a:ext>
                </a:extLst>
              </p:cNvPr>
              <p:cNvCxnSpPr/>
              <p:nvPr/>
            </p:nvCxnSpPr>
            <p:spPr>
              <a:xfrm>
                <a:off x="2502832" y="1931275"/>
                <a:ext cx="0" cy="4367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4B1728-801D-4E68-B874-9E35349A3E37}"/>
                  </a:ext>
                </a:extLst>
              </p:cNvPr>
              <p:cNvSpPr/>
              <p:nvPr/>
            </p:nvSpPr>
            <p:spPr>
              <a:xfrm>
                <a:off x="1551471" y="2283842"/>
                <a:ext cx="163589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49CE72E-D5C7-40F6-BE49-89A586E87AFB}"/>
                  </a:ext>
                </a:extLst>
              </p:cNvPr>
              <p:cNvSpPr/>
              <p:nvPr/>
            </p:nvSpPr>
            <p:spPr>
              <a:xfrm>
                <a:off x="1634060" y="2361660"/>
                <a:ext cx="163589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4E3CFD2-1A43-4069-9F3A-7ABEA98E61D7}"/>
                  </a:ext>
                </a:extLst>
              </p:cNvPr>
              <p:cNvSpPr/>
              <p:nvPr/>
            </p:nvSpPr>
            <p:spPr>
              <a:xfrm>
                <a:off x="1703943" y="2275901"/>
                <a:ext cx="163589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51A79C3-367F-44D1-AABF-1B7F040BBEE6}"/>
                  </a:ext>
                </a:extLst>
              </p:cNvPr>
              <p:cNvSpPr/>
              <p:nvPr/>
            </p:nvSpPr>
            <p:spPr>
              <a:xfrm>
                <a:off x="1794472" y="2356896"/>
                <a:ext cx="163590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7D57F092-F8B3-4703-91BE-DC84E908D8E0}"/>
                  </a:ext>
                </a:extLst>
              </p:cNvPr>
              <p:cNvSpPr/>
              <p:nvPr/>
            </p:nvSpPr>
            <p:spPr>
              <a:xfrm>
                <a:off x="1861179" y="2256843"/>
                <a:ext cx="163590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614F3B72-14FC-489C-B818-4CA2459ADA42}"/>
                  </a:ext>
                </a:extLst>
              </p:cNvPr>
              <p:cNvSpPr/>
              <p:nvPr/>
            </p:nvSpPr>
            <p:spPr>
              <a:xfrm>
                <a:off x="1985062" y="2368013"/>
                <a:ext cx="163590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7ED9296-2F88-4EF7-836C-F7B80677BB1A}"/>
                  </a:ext>
                </a:extLst>
              </p:cNvPr>
              <p:cNvSpPr/>
              <p:nvPr/>
            </p:nvSpPr>
            <p:spPr>
              <a:xfrm>
                <a:off x="1703943" y="2436303"/>
                <a:ext cx="163589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18BB479-63EE-4A1B-BEB3-30AFA98FBBB6}"/>
                  </a:ext>
                </a:extLst>
              </p:cNvPr>
              <p:cNvSpPr/>
              <p:nvPr/>
            </p:nvSpPr>
            <p:spPr>
              <a:xfrm>
                <a:off x="1889767" y="2453772"/>
                <a:ext cx="163590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358" name="Group 52">
              <a:extLst>
                <a:ext uri="{FF2B5EF4-FFF2-40B4-BE49-F238E27FC236}">
                  <a16:creationId xmlns:a16="http://schemas.microsoft.com/office/drawing/2014/main" id="{85CA52AB-5A50-4DFC-8A98-1CB046BCE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7206" y="4339194"/>
              <a:ext cx="1189336" cy="875488"/>
              <a:chOff x="1313233" y="1712069"/>
              <a:chExt cx="1189336" cy="87548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A2F95F6-25F1-4731-B6EB-D9EBCAA33FE9}"/>
                  </a:ext>
                </a:extLst>
              </p:cNvPr>
              <p:cNvSpPr/>
              <p:nvPr/>
            </p:nvSpPr>
            <p:spPr>
              <a:xfrm>
                <a:off x="1312969" y="2150438"/>
                <a:ext cx="1189600" cy="43673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0919C8D-8D01-4AD6-91BD-D127A425CF7D}"/>
                  </a:ext>
                </a:extLst>
              </p:cNvPr>
              <p:cNvSpPr/>
              <p:nvPr/>
            </p:nvSpPr>
            <p:spPr>
              <a:xfrm>
                <a:off x="1312969" y="1712112"/>
                <a:ext cx="1189600" cy="43832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6104757-A296-4E07-AB05-B318034407B4}"/>
                  </a:ext>
                </a:extLst>
              </p:cNvPr>
              <p:cNvCxnSpPr>
                <a:stCxn id="55" idx="2"/>
                <a:endCxn id="54" idx="2"/>
              </p:cNvCxnSpPr>
              <p:nvPr/>
            </p:nvCxnSpPr>
            <p:spPr>
              <a:xfrm>
                <a:off x="1312969" y="1931275"/>
                <a:ext cx="0" cy="4367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4545A0A-D6ED-4DD2-9708-30953B2AEC97}"/>
                  </a:ext>
                </a:extLst>
              </p:cNvPr>
              <p:cNvCxnSpPr/>
              <p:nvPr/>
            </p:nvCxnSpPr>
            <p:spPr>
              <a:xfrm>
                <a:off x="2502569" y="1931275"/>
                <a:ext cx="0" cy="43673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88F3CB1-E6C9-47B7-90F4-29448B1E4714}"/>
                  </a:ext>
                </a:extLst>
              </p:cNvPr>
              <p:cNvSpPr/>
              <p:nvPr/>
            </p:nvSpPr>
            <p:spPr>
              <a:xfrm>
                <a:off x="1551206" y="2283842"/>
                <a:ext cx="163590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EE87106-7FCC-43F1-95DB-DFC954ACDACF}"/>
                  </a:ext>
                </a:extLst>
              </p:cNvPr>
              <p:cNvSpPr/>
              <p:nvPr/>
            </p:nvSpPr>
            <p:spPr>
              <a:xfrm>
                <a:off x="1633795" y="2361660"/>
                <a:ext cx="163590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7887C99-CA35-4B30-9F3D-EA670011CD83}"/>
                  </a:ext>
                </a:extLst>
              </p:cNvPr>
              <p:cNvSpPr/>
              <p:nvPr/>
            </p:nvSpPr>
            <p:spPr>
              <a:xfrm>
                <a:off x="1703678" y="2275901"/>
                <a:ext cx="163590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47E8E33-FA77-42DF-A78C-A1E8DBD49E14}"/>
                  </a:ext>
                </a:extLst>
              </p:cNvPr>
              <p:cNvSpPr/>
              <p:nvPr/>
            </p:nvSpPr>
            <p:spPr>
              <a:xfrm>
                <a:off x="1794209" y="2356896"/>
                <a:ext cx="163589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2385A2A-0EFE-41EF-8E40-3D0DF636C30A}"/>
                  </a:ext>
                </a:extLst>
              </p:cNvPr>
              <p:cNvSpPr/>
              <p:nvPr/>
            </p:nvSpPr>
            <p:spPr>
              <a:xfrm>
                <a:off x="1860916" y="2256843"/>
                <a:ext cx="163589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029D289-F1EE-4C97-86D8-F713703BD1FB}"/>
                  </a:ext>
                </a:extLst>
              </p:cNvPr>
              <p:cNvSpPr/>
              <p:nvPr/>
            </p:nvSpPr>
            <p:spPr>
              <a:xfrm>
                <a:off x="1984799" y="2368013"/>
                <a:ext cx="163589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16F7749-72B1-4F21-A3E3-50AFD7636FDA}"/>
                  </a:ext>
                </a:extLst>
              </p:cNvPr>
              <p:cNvSpPr/>
              <p:nvPr/>
            </p:nvSpPr>
            <p:spPr>
              <a:xfrm>
                <a:off x="1703678" y="2436303"/>
                <a:ext cx="163590" cy="8417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ABCCAFE-FDE3-47C8-B776-88CDBD621E79}"/>
                  </a:ext>
                </a:extLst>
              </p:cNvPr>
              <p:cNvSpPr/>
              <p:nvPr/>
            </p:nvSpPr>
            <p:spPr>
              <a:xfrm>
                <a:off x="1889504" y="2453772"/>
                <a:ext cx="163589" cy="8417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359" name="TextBox 65">
              <a:extLst>
                <a:ext uri="{FF2B5EF4-FFF2-40B4-BE49-F238E27FC236}">
                  <a16:creationId xmlns:a16="http://schemas.microsoft.com/office/drawing/2014/main" id="{7973B5B6-C674-46D0-A0EC-6EE2D249C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20" y="5321812"/>
              <a:ext cx="11095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Cell Line B</a:t>
              </a:r>
            </a:p>
          </p:txBody>
        </p:sp>
        <p:sp>
          <p:nvSpPr>
            <p:cNvPr id="12360" name="TextBox 66">
              <a:extLst>
                <a:ext uri="{FF2B5EF4-FFF2-40B4-BE49-F238E27FC236}">
                  <a16:creationId xmlns:a16="http://schemas.microsoft.com/office/drawing/2014/main" id="{13CE0CEC-AB01-421D-A5E8-1DB235569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3220" y="5321812"/>
              <a:ext cx="110293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Cell Line A</a:t>
              </a:r>
            </a:p>
          </p:txBody>
        </p:sp>
        <p:sp>
          <p:nvSpPr>
            <p:cNvPr id="12361" name="TextBox 67">
              <a:extLst>
                <a:ext uri="{FF2B5EF4-FFF2-40B4-BE49-F238E27FC236}">
                  <a16:creationId xmlns:a16="http://schemas.microsoft.com/office/drawing/2014/main" id="{1ACFFD34-7C2F-46C4-8107-CFB490D0F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8829" y="3935850"/>
              <a:ext cx="16337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Experiment 2</a:t>
              </a:r>
            </a:p>
          </p:txBody>
        </p:sp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5E7AC03F-8373-49E7-9444-D0CDD12A8A36}"/>
                </a:ext>
              </a:extLst>
            </p:cNvPr>
            <p:cNvSpPr/>
            <p:nvPr/>
          </p:nvSpPr>
          <p:spPr>
            <a:xfrm rot="5400000">
              <a:off x="1593094" y="5105463"/>
              <a:ext cx="228692" cy="1443720"/>
            </a:xfrm>
            <a:prstGeom prst="rightBrac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63" name="TextBox 69">
              <a:extLst>
                <a:ext uri="{FF2B5EF4-FFF2-40B4-BE49-F238E27FC236}">
                  <a16:creationId xmlns:a16="http://schemas.microsoft.com/office/drawing/2014/main" id="{FA84530A-9091-41DE-B483-992DDC54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0473" y="6038868"/>
              <a:ext cx="7906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Mix 1:1</a:t>
              </a:r>
            </a:p>
          </p:txBody>
        </p:sp>
        <p:sp>
          <p:nvSpPr>
            <p:cNvPr id="12364" name="TextBox 70">
              <a:extLst>
                <a:ext uri="{FF2B5EF4-FFF2-40B4-BE49-F238E27FC236}">
                  <a16:creationId xmlns:a16="http://schemas.microsoft.com/office/drawing/2014/main" id="{3486178A-E776-40C6-939D-F13F989D5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633" y="4329217"/>
              <a:ext cx="5725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Light</a:t>
              </a:r>
            </a:p>
          </p:txBody>
        </p:sp>
        <p:sp>
          <p:nvSpPr>
            <p:cNvPr id="12365" name="TextBox 71">
              <a:extLst>
                <a:ext uri="{FF2B5EF4-FFF2-40B4-BE49-F238E27FC236}">
                  <a16:creationId xmlns:a16="http://schemas.microsoft.com/office/drawing/2014/main" id="{FA8054FE-C79D-4A81-B7C9-FCF6467B3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324" y="4329217"/>
              <a:ext cx="6928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Heavy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29665E4-78B1-4A28-9665-4228941D71A6}"/>
              </a:ext>
            </a:extLst>
          </p:cNvPr>
          <p:cNvCxnSpPr/>
          <p:nvPr/>
        </p:nvCxnSpPr>
        <p:spPr>
          <a:xfrm flipH="1">
            <a:off x="4291013" y="3621088"/>
            <a:ext cx="46656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78">
            <a:extLst>
              <a:ext uri="{FF2B5EF4-FFF2-40B4-BE49-F238E27FC236}">
                <a16:creationId xmlns:a16="http://schemas.microsoft.com/office/drawing/2014/main" id="{0B15C305-3D05-44F4-A814-594BB030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3640138"/>
            <a:ext cx="2168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-3	-2	-1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C23CC34-1173-4E4B-B0E7-8F7529AA36A8}"/>
              </a:ext>
            </a:extLst>
          </p:cNvPr>
          <p:cNvCxnSpPr/>
          <p:nvPr/>
        </p:nvCxnSpPr>
        <p:spPr>
          <a:xfrm>
            <a:off x="6650038" y="1346200"/>
            <a:ext cx="0" cy="478631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7" name="TextBox 84">
            <a:extLst>
              <a:ext uri="{FF2B5EF4-FFF2-40B4-BE49-F238E27FC236}">
                <a16:creationId xmlns:a16="http://schemas.microsoft.com/office/drawing/2014/main" id="{B317F894-510F-4967-A44B-BD9D65D0C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3640138"/>
            <a:ext cx="21161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1	2	3</a:t>
            </a:r>
          </a:p>
        </p:txBody>
      </p:sp>
      <p:sp>
        <p:nvSpPr>
          <p:cNvPr id="12298" name="TextBox 85">
            <a:extLst>
              <a:ext uri="{FF2B5EF4-FFF2-40B4-BE49-F238E27FC236}">
                <a16:creationId xmlns:a16="http://schemas.microsoft.com/office/drawing/2014/main" id="{785D9EB2-9C74-4856-82CC-C704C62B48E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337969" y="2266156"/>
            <a:ext cx="21177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1	2	3</a:t>
            </a:r>
          </a:p>
        </p:txBody>
      </p:sp>
      <p:sp>
        <p:nvSpPr>
          <p:cNvPr id="12299" name="TextBox 86">
            <a:extLst>
              <a:ext uri="{FF2B5EF4-FFF2-40B4-BE49-F238E27FC236}">
                <a16:creationId xmlns:a16="http://schemas.microsoft.com/office/drawing/2014/main" id="{B9797BB7-70D8-4BA4-BDD5-C762322A382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64150" y="4976813"/>
            <a:ext cx="21669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-3	-2	-1</a:t>
            </a:r>
          </a:p>
        </p:txBody>
      </p:sp>
      <p:sp>
        <p:nvSpPr>
          <p:cNvPr id="12300" name="TextBox 90">
            <a:extLst>
              <a:ext uri="{FF2B5EF4-FFF2-40B4-BE49-F238E27FC236}">
                <a16:creationId xmlns:a16="http://schemas.microsoft.com/office/drawing/2014/main" id="{C55054E6-F1D0-49EB-8F53-1F4AADC1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363" y="6278563"/>
            <a:ext cx="4249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Exp 1: Log2 (Cell line B/Cell line A), H/L</a:t>
            </a:r>
          </a:p>
        </p:txBody>
      </p:sp>
      <p:sp>
        <p:nvSpPr>
          <p:cNvPr id="12301" name="TextBox 91">
            <a:extLst>
              <a:ext uri="{FF2B5EF4-FFF2-40B4-BE49-F238E27FC236}">
                <a16:creationId xmlns:a16="http://schemas.microsoft.com/office/drawing/2014/main" id="{A31979FE-43F1-481D-813B-0047179D940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85963" y="3441700"/>
            <a:ext cx="4184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Exp 2: Log2 (Cell line B/Cell line A) L/H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6A0C28A-AE85-4B33-B60E-8418E06887C5}"/>
              </a:ext>
            </a:extLst>
          </p:cNvPr>
          <p:cNvSpPr/>
          <p:nvPr/>
        </p:nvSpPr>
        <p:spPr>
          <a:xfrm>
            <a:off x="6546850" y="3454400"/>
            <a:ext cx="46038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A035865-77B6-4596-916C-365F2E59E7BB}"/>
              </a:ext>
            </a:extLst>
          </p:cNvPr>
          <p:cNvSpPr/>
          <p:nvPr/>
        </p:nvSpPr>
        <p:spPr>
          <a:xfrm>
            <a:off x="6819900" y="3414713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44C78E2-7B63-4511-8B67-76CCEC732641}"/>
              </a:ext>
            </a:extLst>
          </p:cNvPr>
          <p:cNvSpPr/>
          <p:nvPr/>
        </p:nvSpPr>
        <p:spPr>
          <a:xfrm>
            <a:off x="6538913" y="3681413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EC89DCEF-8DCE-4CA4-9C32-326ABFC512C6}"/>
              </a:ext>
            </a:extLst>
          </p:cNvPr>
          <p:cNvSpPr/>
          <p:nvPr/>
        </p:nvSpPr>
        <p:spPr>
          <a:xfrm>
            <a:off x="6707188" y="3681413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5B2EEF6-D920-480D-BB92-FBCB8573F7B5}"/>
              </a:ext>
            </a:extLst>
          </p:cNvPr>
          <p:cNvSpPr/>
          <p:nvPr/>
        </p:nvSpPr>
        <p:spPr>
          <a:xfrm>
            <a:off x="6684963" y="3497263"/>
            <a:ext cx="46037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C4DF4B-384E-4ACB-AB65-0A1CA77A317B}"/>
              </a:ext>
            </a:extLst>
          </p:cNvPr>
          <p:cNvSpPr/>
          <p:nvPr/>
        </p:nvSpPr>
        <p:spPr>
          <a:xfrm>
            <a:off x="6900863" y="3482975"/>
            <a:ext cx="46037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03DAAC8-C741-464B-982E-6B08D7F9D0BD}"/>
              </a:ext>
            </a:extLst>
          </p:cNvPr>
          <p:cNvSpPr/>
          <p:nvPr/>
        </p:nvSpPr>
        <p:spPr>
          <a:xfrm>
            <a:off x="6718300" y="3354388"/>
            <a:ext cx="46038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951C50E0-D4E5-40B0-9A25-44C9A0069183}"/>
              </a:ext>
            </a:extLst>
          </p:cNvPr>
          <p:cNvSpPr/>
          <p:nvPr/>
        </p:nvSpPr>
        <p:spPr>
          <a:xfrm>
            <a:off x="6796088" y="3629025"/>
            <a:ext cx="46037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8CDB18C-4C56-4DC1-9173-4C6632546DD7}"/>
              </a:ext>
            </a:extLst>
          </p:cNvPr>
          <p:cNvSpPr/>
          <p:nvPr/>
        </p:nvSpPr>
        <p:spPr>
          <a:xfrm>
            <a:off x="6742113" y="3779838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7C510A0-7B5C-44B3-8775-1A206FFAA57C}"/>
              </a:ext>
            </a:extLst>
          </p:cNvPr>
          <p:cNvSpPr/>
          <p:nvPr/>
        </p:nvSpPr>
        <p:spPr>
          <a:xfrm>
            <a:off x="6405563" y="3476625"/>
            <a:ext cx="46037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79E0E09-B702-4009-B300-0AD0A61C33D9}"/>
              </a:ext>
            </a:extLst>
          </p:cNvPr>
          <p:cNvSpPr/>
          <p:nvPr/>
        </p:nvSpPr>
        <p:spPr>
          <a:xfrm>
            <a:off x="6451600" y="3819525"/>
            <a:ext cx="46038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410485E-4470-43B6-9630-6C694B754D84}"/>
              </a:ext>
            </a:extLst>
          </p:cNvPr>
          <p:cNvSpPr/>
          <p:nvPr/>
        </p:nvSpPr>
        <p:spPr>
          <a:xfrm>
            <a:off x="6354763" y="3643313"/>
            <a:ext cx="44450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9EF1C61-6798-4BB6-948D-2B12DEE64DA3}"/>
              </a:ext>
            </a:extLst>
          </p:cNvPr>
          <p:cNvSpPr/>
          <p:nvPr/>
        </p:nvSpPr>
        <p:spPr>
          <a:xfrm>
            <a:off x="6840538" y="3854450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C5CAE3D-F3AC-42BB-A98E-B9DA6780391D}"/>
              </a:ext>
            </a:extLst>
          </p:cNvPr>
          <p:cNvSpPr/>
          <p:nvPr/>
        </p:nvSpPr>
        <p:spPr>
          <a:xfrm>
            <a:off x="6523038" y="3883025"/>
            <a:ext cx="46037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173458A3-57A7-4A72-9DE8-1694941B2440}"/>
              </a:ext>
            </a:extLst>
          </p:cNvPr>
          <p:cNvSpPr/>
          <p:nvPr/>
        </p:nvSpPr>
        <p:spPr>
          <a:xfrm>
            <a:off x="6364288" y="3789363"/>
            <a:ext cx="46037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E445D43-CEBC-4184-892F-524438DE5FD5}"/>
              </a:ext>
            </a:extLst>
          </p:cNvPr>
          <p:cNvSpPr/>
          <p:nvPr/>
        </p:nvSpPr>
        <p:spPr>
          <a:xfrm>
            <a:off x="6503988" y="3360738"/>
            <a:ext cx="46037" cy="841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C6CC5EA-F24B-4259-B5E3-490F18CD185E}"/>
              </a:ext>
            </a:extLst>
          </p:cNvPr>
          <p:cNvSpPr/>
          <p:nvPr/>
        </p:nvSpPr>
        <p:spPr>
          <a:xfrm>
            <a:off x="6862763" y="3705225"/>
            <a:ext cx="46037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594DA328-6EB7-4E26-9884-0297C3B6C68D}"/>
              </a:ext>
            </a:extLst>
          </p:cNvPr>
          <p:cNvSpPr/>
          <p:nvPr/>
        </p:nvSpPr>
        <p:spPr>
          <a:xfrm>
            <a:off x="6832600" y="3314700"/>
            <a:ext cx="44450" cy="85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24EF9BE3-68AA-4DE7-A460-EA5A041D972D}"/>
              </a:ext>
            </a:extLst>
          </p:cNvPr>
          <p:cNvSpPr/>
          <p:nvPr/>
        </p:nvSpPr>
        <p:spPr>
          <a:xfrm>
            <a:off x="6335713" y="3841750"/>
            <a:ext cx="44450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AE99F2F-6C51-4309-B417-3529686C1E69}"/>
              </a:ext>
            </a:extLst>
          </p:cNvPr>
          <p:cNvSpPr/>
          <p:nvPr/>
        </p:nvSpPr>
        <p:spPr>
          <a:xfrm>
            <a:off x="6297613" y="3416300"/>
            <a:ext cx="46037" cy="84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322" name="Group 139">
            <a:extLst>
              <a:ext uri="{FF2B5EF4-FFF2-40B4-BE49-F238E27FC236}">
                <a16:creationId xmlns:a16="http://schemas.microsoft.com/office/drawing/2014/main" id="{D933B6E0-82E5-4B0C-A736-2B70855C18FF}"/>
              </a:ext>
            </a:extLst>
          </p:cNvPr>
          <p:cNvGrpSpPr>
            <a:grpSpLocks/>
          </p:cNvGrpSpPr>
          <p:nvPr/>
        </p:nvGrpSpPr>
        <p:grpSpPr bwMode="auto">
          <a:xfrm>
            <a:off x="7850188" y="1852613"/>
            <a:ext cx="352425" cy="441325"/>
            <a:chOff x="7849818" y="1852863"/>
            <a:chExt cx="352578" cy="441202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AA7D687-999A-4B6B-9A2A-1941E5172745}"/>
                </a:ext>
              </a:extLst>
            </p:cNvPr>
            <p:cNvSpPr/>
            <p:nvPr/>
          </p:nvSpPr>
          <p:spPr>
            <a:xfrm>
              <a:off x="8134103" y="2022678"/>
              <a:ext cx="46058" cy="84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98211FB-F9AE-46EF-AD9B-D049F1C01FDE}"/>
                </a:ext>
              </a:extLst>
            </p:cNvPr>
            <p:cNvSpPr/>
            <p:nvPr/>
          </p:nvSpPr>
          <p:spPr>
            <a:xfrm>
              <a:off x="7995931" y="2062355"/>
              <a:ext cx="46057" cy="85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69D10DC-7CBE-4676-8B41-C59DCFF34ED5}"/>
                </a:ext>
              </a:extLst>
            </p:cNvPr>
            <p:cNvSpPr/>
            <p:nvPr/>
          </p:nvSpPr>
          <p:spPr>
            <a:xfrm>
              <a:off x="8032459" y="2209950"/>
              <a:ext cx="46058" cy="84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B7EFA130-A1D3-414A-B768-4CBAA5B8A870}"/>
                </a:ext>
              </a:extLst>
            </p:cNvPr>
            <p:cNvSpPr/>
            <p:nvPr/>
          </p:nvSpPr>
          <p:spPr>
            <a:xfrm>
              <a:off x="7849818" y="2044896"/>
              <a:ext cx="46057" cy="85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9BB2A8D-1703-4B9A-892E-9F248F5E5EE2}"/>
                </a:ext>
              </a:extLst>
            </p:cNvPr>
            <p:cNvSpPr/>
            <p:nvPr/>
          </p:nvSpPr>
          <p:spPr>
            <a:xfrm>
              <a:off x="7935580" y="2186145"/>
              <a:ext cx="46057" cy="8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C646A27-244D-43DE-8238-49D69163FE73}"/>
                </a:ext>
              </a:extLst>
            </p:cNvPr>
            <p:cNvSpPr/>
            <p:nvPr/>
          </p:nvSpPr>
          <p:spPr>
            <a:xfrm>
              <a:off x="7935580" y="1946499"/>
              <a:ext cx="46057" cy="84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467F160-45FA-4D6C-AB59-02970F4BD2FA}"/>
                </a:ext>
              </a:extLst>
            </p:cNvPr>
            <p:cNvSpPr/>
            <p:nvPr/>
          </p:nvSpPr>
          <p:spPr>
            <a:xfrm>
              <a:off x="8156338" y="2190906"/>
              <a:ext cx="46058" cy="841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4F46441-1FF7-413E-B954-4BAA9028E8E5}"/>
                </a:ext>
              </a:extLst>
            </p:cNvPr>
            <p:cNvSpPr/>
            <p:nvPr/>
          </p:nvSpPr>
          <p:spPr>
            <a:xfrm>
              <a:off x="7895875" y="1852863"/>
              <a:ext cx="46058" cy="8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EB5999E-305A-49A7-9DC3-7C43D33017F1}"/>
                </a:ext>
              </a:extLst>
            </p:cNvPr>
            <p:cNvSpPr/>
            <p:nvPr/>
          </p:nvSpPr>
          <p:spPr>
            <a:xfrm>
              <a:off x="8048341" y="2005221"/>
              <a:ext cx="46058" cy="84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23" name="Group 150">
            <a:extLst>
              <a:ext uri="{FF2B5EF4-FFF2-40B4-BE49-F238E27FC236}">
                <a16:creationId xmlns:a16="http://schemas.microsoft.com/office/drawing/2014/main" id="{2B951B71-7A45-4B14-82DE-E668B6293A71}"/>
              </a:ext>
            </a:extLst>
          </p:cNvPr>
          <p:cNvGrpSpPr>
            <a:grpSpLocks/>
          </p:cNvGrpSpPr>
          <p:nvPr/>
        </p:nvGrpSpPr>
        <p:grpSpPr bwMode="auto">
          <a:xfrm>
            <a:off x="4810125" y="5049838"/>
            <a:ext cx="439738" cy="400050"/>
            <a:chOff x="4810539" y="5049214"/>
            <a:chExt cx="439206" cy="400827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CEDFBDF2-ADCF-4001-B173-0B5565D14F74}"/>
                </a:ext>
              </a:extLst>
            </p:cNvPr>
            <p:cNvSpPr/>
            <p:nvPr/>
          </p:nvSpPr>
          <p:spPr>
            <a:xfrm>
              <a:off x="5181565" y="5125562"/>
              <a:ext cx="45982" cy="8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6EE4EC1-6E73-42B9-B8C1-D923A80B03A4}"/>
                </a:ext>
              </a:extLst>
            </p:cNvPr>
            <p:cNvSpPr/>
            <p:nvPr/>
          </p:nvSpPr>
          <p:spPr>
            <a:xfrm>
              <a:off x="5043620" y="5165326"/>
              <a:ext cx="45981" cy="858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C9655C5-8BB7-4AC9-AF95-C1774210D357}"/>
                </a:ext>
              </a:extLst>
            </p:cNvPr>
            <p:cNvSpPr/>
            <p:nvPr/>
          </p:nvSpPr>
          <p:spPr>
            <a:xfrm>
              <a:off x="5080088" y="5252809"/>
              <a:ext cx="45982" cy="8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1E7897BD-DE25-4CF0-B500-04EC7139CCF9}"/>
                </a:ext>
              </a:extLst>
            </p:cNvPr>
            <p:cNvSpPr/>
            <p:nvPr/>
          </p:nvSpPr>
          <p:spPr>
            <a:xfrm>
              <a:off x="4897746" y="5220997"/>
              <a:ext cx="44396" cy="8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6E50A41-0AB5-4605-9045-34240E948ED7}"/>
                </a:ext>
              </a:extLst>
            </p:cNvPr>
            <p:cNvSpPr/>
            <p:nvPr/>
          </p:nvSpPr>
          <p:spPr>
            <a:xfrm>
              <a:off x="4983368" y="5289392"/>
              <a:ext cx="45981" cy="84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9436C6B-6107-428C-A22F-FACFA4296841}"/>
                </a:ext>
              </a:extLst>
            </p:cNvPr>
            <p:cNvSpPr/>
            <p:nvPr/>
          </p:nvSpPr>
          <p:spPr>
            <a:xfrm>
              <a:off x="4983368" y="5049214"/>
              <a:ext cx="45981" cy="8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F7BF36D2-48FE-4510-B706-4C44072E7B24}"/>
                </a:ext>
              </a:extLst>
            </p:cNvPr>
            <p:cNvSpPr/>
            <p:nvPr/>
          </p:nvSpPr>
          <p:spPr>
            <a:xfrm>
              <a:off x="5203763" y="5294164"/>
              <a:ext cx="45982" cy="8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6D51DA6-9467-4983-839A-8CA51F6D3529}"/>
                </a:ext>
              </a:extLst>
            </p:cNvPr>
            <p:cNvSpPr/>
            <p:nvPr/>
          </p:nvSpPr>
          <p:spPr>
            <a:xfrm>
              <a:off x="4810539" y="5365740"/>
              <a:ext cx="45982" cy="84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2F155695-6837-40F8-819D-4B5A3DD5B011}"/>
                </a:ext>
              </a:extLst>
            </p:cNvPr>
            <p:cNvSpPr/>
            <p:nvPr/>
          </p:nvSpPr>
          <p:spPr>
            <a:xfrm>
              <a:off x="5059475" y="5168507"/>
              <a:ext cx="45981" cy="84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2324" name="Group 151">
            <a:extLst>
              <a:ext uri="{FF2B5EF4-FFF2-40B4-BE49-F238E27FC236}">
                <a16:creationId xmlns:a16="http://schemas.microsoft.com/office/drawing/2014/main" id="{3D99B401-1EDF-476B-A410-CF036F81119F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987550"/>
            <a:ext cx="266700" cy="330200"/>
            <a:chOff x="4983627" y="5049214"/>
            <a:chExt cx="266118" cy="32940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1E57716A-DAAE-40E2-8137-9F48FF0C882A}"/>
                </a:ext>
              </a:extLst>
            </p:cNvPr>
            <p:cNvSpPr/>
            <p:nvPr/>
          </p:nvSpPr>
          <p:spPr>
            <a:xfrm>
              <a:off x="5181632" y="5125231"/>
              <a:ext cx="45937" cy="85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5569260-832D-4ED1-B04B-B93AC5545D6D}"/>
                </a:ext>
              </a:extLst>
            </p:cNvPr>
            <p:cNvSpPr/>
            <p:nvPr/>
          </p:nvSpPr>
          <p:spPr>
            <a:xfrm>
              <a:off x="5043820" y="5166408"/>
              <a:ext cx="45938" cy="83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C9CEF86-8A68-4E5E-844C-12D4C12203D4}"/>
                </a:ext>
              </a:extLst>
            </p:cNvPr>
            <p:cNvSpPr/>
            <p:nvPr/>
          </p:nvSpPr>
          <p:spPr>
            <a:xfrm>
              <a:off x="4983627" y="5289936"/>
              <a:ext cx="45938" cy="83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C15FC9C2-ADA9-4004-BA05-DD02E9D0FD44}"/>
                </a:ext>
              </a:extLst>
            </p:cNvPr>
            <p:cNvSpPr/>
            <p:nvPr/>
          </p:nvSpPr>
          <p:spPr>
            <a:xfrm>
              <a:off x="4983627" y="5049214"/>
              <a:ext cx="45938" cy="85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F9FEB11-C5EB-4E42-A2B6-CBF2327C52C1}"/>
                </a:ext>
              </a:extLst>
            </p:cNvPr>
            <p:cNvSpPr/>
            <p:nvPr/>
          </p:nvSpPr>
          <p:spPr>
            <a:xfrm>
              <a:off x="5203808" y="5293103"/>
              <a:ext cx="45937" cy="85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81B4CACD-F4E7-4CEB-A92A-5CA7B0028A72}"/>
                </a:ext>
              </a:extLst>
            </p:cNvPr>
            <p:cNvSpPr/>
            <p:nvPr/>
          </p:nvSpPr>
          <p:spPr>
            <a:xfrm>
              <a:off x="5059661" y="5167992"/>
              <a:ext cx="45938" cy="855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2" name="Oval 161">
            <a:extLst>
              <a:ext uri="{FF2B5EF4-FFF2-40B4-BE49-F238E27FC236}">
                <a16:creationId xmlns:a16="http://schemas.microsoft.com/office/drawing/2014/main" id="{EF689A9B-AC9F-4879-9A7A-3B6F57D263E0}"/>
              </a:ext>
            </a:extLst>
          </p:cNvPr>
          <p:cNvSpPr/>
          <p:nvPr/>
        </p:nvSpPr>
        <p:spPr>
          <a:xfrm rot="1726161">
            <a:off x="4789488" y="4870450"/>
            <a:ext cx="531812" cy="8382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931A44D9-75F9-4606-8923-9EDD45061980}"/>
              </a:ext>
            </a:extLst>
          </p:cNvPr>
          <p:cNvSpPr/>
          <p:nvPr/>
        </p:nvSpPr>
        <p:spPr>
          <a:xfrm rot="1726161">
            <a:off x="7753350" y="1685925"/>
            <a:ext cx="531813" cy="8382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FA66AA1-E8B7-4A9F-BB08-52D181604A23}"/>
              </a:ext>
            </a:extLst>
          </p:cNvPr>
          <p:cNvSpPr/>
          <p:nvPr/>
        </p:nvSpPr>
        <p:spPr>
          <a:xfrm>
            <a:off x="4895850" y="1927225"/>
            <a:ext cx="571500" cy="55086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7472892-923E-4588-9405-A525EC2873FF}"/>
              </a:ext>
            </a:extLst>
          </p:cNvPr>
          <p:cNvSpPr/>
          <p:nvPr/>
        </p:nvSpPr>
        <p:spPr>
          <a:xfrm>
            <a:off x="6181725" y="3122613"/>
            <a:ext cx="1049338" cy="1058862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29" name="TextBox 165">
            <a:extLst>
              <a:ext uri="{FF2B5EF4-FFF2-40B4-BE49-F238E27FC236}">
                <a16:creationId xmlns:a16="http://schemas.microsoft.com/office/drawing/2014/main" id="{771837D2-57A2-4C99-8B3C-3ED2F7610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76375"/>
            <a:ext cx="105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Contaminant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proteins</a:t>
            </a:r>
          </a:p>
        </p:txBody>
      </p:sp>
      <p:sp>
        <p:nvSpPr>
          <p:cNvPr id="12330" name="TextBox 166">
            <a:extLst>
              <a:ext uri="{FF2B5EF4-FFF2-40B4-BE49-F238E27FC236}">
                <a16:creationId xmlns:a16="http://schemas.microsoft.com/office/drawing/2014/main" id="{9F2CE7B3-2BEE-447E-B1D4-280F4AE1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1292225"/>
            <a:ext cx="106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Up-regulated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proteins</a:t>
            </a:r>
          </a:p>
        </p:txBody>
      </p:sp>
      <p:sp>
        <p:nvSpPr>
          <p:cNvPr id="12331" name="TextBox 167">
            <a:extLst>
              <a:ext uri="{FF2B5EF4-FFF2-40B4-BE49-F238E27FC236}">
                <a16:creationId xmlns:a16="http://schemas.microsoft.com/office/drawing/2014/main" id="{96F4F628-E60A-4BDD-B029-F6259002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5702300"/>
            <a:ext cx="126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Down-regulated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proteins</a:t>
            </a:r>
          </a:p>
        </p:txBody>
      </p:sp>
      <p:sp>
        <p:nvSpPr>
          <p:cNvPr id="12332" name="TextBox 168">
            <a:extLst>
              <a:ext uri="{FF2B5EF4-FFF2-40B4-BE49-F238E27FC236}">
                <a16:creationId xmlns:a16="http://schemas.microsoft.com/office/drawing/2014/main" id="{E8E2D0D6-3FF7-40A9-9B0A-1410F101A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0" y="4122738"/>
            <a:ext cx="966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Unchanged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t>proteins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>
            <a:extLst>
              <a:ext uri="{FF2B5EF4-FFF2-40B4-BE49-F238E27FC236}">
                <a16:creationId xmlns:a16="http://schemas.microsoft.com/office/drawing/2014/main" id="{D68554C9-B81A-40AC-A16D-CAE69802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15925"/>
            <a:ext cx="606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SILAC Experiment</a:t>
            </a:r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80B95C-E7E0-4651-87EE-F01C208FA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6" name="Group 7">
            <a:extLst>
              <a:ext uri="{FF2B5EF4-FFF2-40B4-BE49-F238E27FC236}">
                <a16:creationId xmlns:a16="http://schemas.microsoft.com/office/drawing/2014/main" id="{486B3DB1-2548-464C-9D9C-6B8C00C2DFE7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2185988"/>
            <a:ext cx="5330825" cy="3703637"/>
            <a:chOff x="718636" y="1813692"/>
            <a:chExt cx="5331308" cy="3704495"/>
          </a:xfrm>
        </p:grpSpPr>
        <p:grpSp>
          <p:nvGrpSpPr>
            <p:cNvPr id="13321" name="Group 5">
              <a:extLst>
                <a:ext uri="{FF2B5EF4-FFF2-40B4-BE49-F238E27FC236}">
                  <a16:creationId xmlns:a16="http://schemas.microsoft.com/office/drawing/2014/main" id="{03BCBB32-A576-48F3-BE04-9C758156D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636" y="1813692"/>
              <a:ext cx="5331308" cy="3704495"/>
              <a:chOff x="1540561" y="1742141"/>
              <a:chExt cx="5847431" cy="4063126"/>
            </a:xfrm>
          </p:grpSpPr>
          <p:pic>
            <p:nvPicPr>
              <p:cNvPr id="13324" name="Picture 3">
                <a:extLst>
                  <a:ext uri="{FF2B5EF4-FFF2-40B4-BE49-F238E27FC236}">
                    <a16:creationId xmlns:a16="http://schemas.microsoft.com/office/drawing/2014/main" id="{80175E36-EE61-4B35-9AA0-812ACDC209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23"/>
              <a:stretch>
                <a:fillRect/>
              </a:stretch>
            </p:blipFill>
            <p:spPr bwMode="auto">
              <a:xfrm>
                <a:off x="1540561" y="1742141"/>
                <a:ext cx="5847431" cy="4063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C372A3D-3BE5-4261-9530-C853638E42D3}"/>
                  </a:ext>
                </a:extLst>
              </p:cNvPr>
              <p:cNvSpPr/>
              <p:nvPr/>
            </p:nvSpPr>
            <p:spPr>
              <a:xfrm>
                <a:off x="1881864" y="1860569"/>
                <a:ext cx="403992" cy="44584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BCE438-DA70-4B59-B1EF-F05A5C843CA4}"/>
                  </a:ext>
                </a:extLst>
              </p:cNvPr>
              <p:cNvSpPr/>
              <p:nvPr/>
            </p:nvSpPr>
            <p:spPr>
              <a:xfrm>
                <a:off x="1881864" y="5550995"/>
                <a:ext cx="403992" cy="254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13322" name="TextBox 6">
              <a:extLst>
                <a:ext uri="{FF2B5EF4-FFF2-40B4-BE49-F238E27FC236}">
                  <a16:creationId xmlns:a16="http://schemas.microsoft.com/office/drawing/2014/main" id="{AA0698DF-0F05-440D-8F79-4F4444C7B4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6038" y="4019111"/>
              <a:ext cx="25519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13323" name="TextBox 9">
              <a:extLst>
                <a:ext uri="{FF2B5EF4-FFF2-40B4-BE49-F238E27FC236}">
                  <a16:creationId xmlns:a16="http://schemas.microsoft.com/office/drawing/2014/main" id="{3E4E047A-7183-412F-94E8-C79B2EDF2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7805" y="4320373"/>
              <a:ext cx="2776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3317" name="TextBox 8">
            <a:extLst>
              <a:ext uri="{FF2B5EF4-FFF2-40B4-BE49-F238E27FC236}">
                <a16:creationId xmlns:a16="http://schemas.microsoft.com/office/drawing/2014/main" id="{35EB7971-08BB-4B7A-8D77-DD17A076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1127125"/>
            <a:ext cx="382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(Identification of long-lived proteins)</a:t>
            </a:r>
          </a:p>
        </p:txBody>
      </p:sp>
      <p:sp>
        <p:nvSpPr>
          <p:cNvPr id="13318" name="TextBox 10">
            <a:extLst>
              <a:ext uri="{FF2B5EF4-FFF2-40B4-BE49-F238E27FC236}">
                <a16:creationId xmlns:a16="http://schemas.microsoft.com/office/drawing/2014/main" id="{333CCEB8-1C63-46EC-8366-B93FB0536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2497138"/>
            <a:ext cx="2913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H/L &gt; 0.1 indicates long-lived protein</a:t>
            </a:r>
          </a:p>
        </p:txBody>
      </p:sp>
      <p:sp>
        <p:nvSpPr>
          <p:cNvPr id="13319" name="TextBox 11">
            <a:extLst>
              <a:ext uri="{FF2B5EF4-FFF2-40B4-BE49-F238E27FC236}">
                <a16:creationId xmlns:a16="http://schemas.microsoft.com/office/drawing/2014/main" id="{9F8BDC17-58D5-4AAD-A690-9F842BD6C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6194425"/>
            <a:ext cx="421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  <a:latin typeface="Arial" panose="020B0604020202020204" pitchFamily="34" charset="0"/>
              </a:rPr>
              <a:t>Slide courtesy of Nate Thayer and Dan Gottschling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  <a:latin typeface="Arial" panose="020B0604020202020204" pitchFamily="34" charset="0"/>
              </a:rPr>
              <a:t>PNAS 111:140 (2014)</a:t>
            </a:r>
          </a:p>
        </p:txBody>
      </p:sp>
      <p:sp>
        <p:nvSpPr>
          <p:cNvPr id="13320" name="TextBox 12">
            <a:extLst>
              <a:ext uri="{FF2B5EF4-FFF2-40B4-BE49-F238E27FC236}">
                <a16:creationId xmlns:a16="http://schemas.microsoft.com/office/drawing/2014/main" id="{A3BA3EE0-C571-4692-9E1D-76230107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731963"/>
            <a:ext cx="2659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Pulse-chase experiment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346F02DD-2CFC-467E-99FA-7E741556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15925"/>
            <a:ext cx="606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SILAC Experiment</a:t>
            </a:r>
          </a:p>
        </p:txBody>
      </p:sp>
      <p:sp>
        <p:nvSpPr>
          <p:cNvPr id="14339" name="Line 4">
            <a:extLst>
              <a:ext uri="{FF2B5EF4-FFF2-40B4-BE49-F238E27FC236}">
                <a16:creationId xmlns:a16="http://schemas.microsoft.com/office/drawing/2014/main" id="{843F9F8A-3279-4EC4-A3BF-01363AB05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Box 4">
            <a:extLst>
              <a:ext uri="{FF2B5EF4-FFF2-40B4-BE49-F238E27FC236}">
                <a16:creationId xmlns:a16="http://schemas.microsoft.com/office/drawing/2014/main" id="{8D2A2D8C-E0E2-4F8D-ABD8-8F95C526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1127125"/>
            <a:ext cx="382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(Identification of long-lived proteins)</a:t>
            </a:r>
          </a:p>
        </p:txBody>
      </p:sp>
      <p:grpSp>
        <p:nvGrpSpPr>
          <p:cNvPr id="14341" name="Group 6">
            <a:extLst>
              <a:ext uri="{FF2B5EF4-FFF2-40B4-BE49-F238E27FC236}">
                <a16:creationId xmlns:a16="http://schemas.microsoft.com/office/drawing/2014/main" id="{302611F3-34F7-46E5-A567-68B07A5B333F}"/>
              </a:ext>
            </a:extLst>
          </p:cNvPr>
          <p:cNvGrpSpPr>
            <a:grpSpLocks/>
          </p:cNvGrpSpPr>
          <p:nvPr/>
        </p:nvGrpSpPr>
        <p:grpSpPr bwMode="auto">
          <a:xfrm>
            <a:off x="3419475" y="1497013"/>
            <a:ext cx="5381625" cy="4265612"/>
            <a:chOff x="355301" y="1581431"/>
            <a:chExt cx="5380854" cy="4266476"/>
          </a:xfrm>
        </p:grpSpPr>
        <p:pic>
          <p:nvPicPr>
            <p:cNvPr id="14346" name="Picture 2">
              <a:extLst>
                <a:ext uri="{FF2B5EF4-FFF2-40B4-BE49-F238E27FC236}">
                  <a16:creationId xmlns:a16="http://schemas.microsoft.com/office/drawing/2014/main" id="{543ECC56-41E5-4171-AE0A-F7B409EA0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01" y="1581431"/>
              <a:ext cx="5380854" cy="426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100A99E-FFBC-49D0-A312-67B9CA442194}"/>
                </a:ext>
              </a:extLst>
            </p:cNvPr>
            <p:cNvSpPr/>
            <p:nvPr/>
          </p:nvSpPr>
          <p:spPr>
            <a:xfrm>
              <a:off x="669581" y="1581431"/>
              <a:ext cx="395231" cy="1619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4342" name="TextBox 7">
            <a:extLst>
              <a:ext uri="{FF2B5EF4-FFF2-40B4-BE49-F238E27FC236}">
                <a16:creationId xmlns:a16="http://schemas.microsoft.com/office/drawing/2014/main" id="{C7154025-AB5D-4679-9335-9BDCC8A02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8" y="5800725"/>
            <a:ext cx="6176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Dot size represents relative amount of peptides in that slice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Red line is expected MW of protein</a:t>
            </a:r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DE7E76B6-C27D-4D4E-8E35-182D7378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2065338"/>
            <a:ext cx="279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- Full-length and fragmented proteins identified</a:t>
            </a:r>
          </a:p>
        </p:txBody>
      </p:sp>
      <p:sp>
        <p:nvSpPr>
          <p:cNvPr id="14344" name="TextBox 10">
            <a:extLst>
              <a:ext uri="{FF2B5EF4-FFF2-40B4-BE49-F238E27FC236}">
                <a16:creationId xmlns:a16="http://schemas.microsoft.com/office/drawing/2014/main" id="{D940F523-3691-4286-A3C8-E59AF415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3951288"/>
            <a:ext cx="2790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Arial" panose="020B0604020202020204" pitchFamily="34" charset="0"/>
              </a:rPr>
              <a:t>- Cell wall proteins (BGL2) are known to remain with the mother throughout her lifespan</a:t>
            </a:r>
          </a:p>
        </p:txBody>
      </p:sp>
      <p:sp>
        <p:nvSpPr>
          <p:cNvPr id="14345" name="TextBox 11">
            <a:extLst>
              <a:ext uri="{FF2B5EF4-FFF2-40B4-BE49-F238E27FC236}">
                <a16:creationId xmlns:a16="http://schemas.microsoft.com/office/drawing/2014/main" id="{81A26253-C491-4A03-82A1-149A42A6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6323013"/>
            <a:ext cx="42148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  <a:latin typeface="Arial" panose="020B0604020202020204" pitchFamily="34" charset="0"/>
              </a:rPr>
              <a:t>Slide courtesy of Nate Thayer and Dan Gottschling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  <a:latin typeface="Arial" panose="020B0604020202020204" pitchFamily="34" charset="0"/>
              </a:rPr>
              <a:t>PNAS 111:140 (2014)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7BD406C5-03B2-49DB-8D24-4B62D2D5E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415925"/>
            <a:ext cx="606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SILAC Experiment</a:t>
            </a:r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CAA12D2F-06E7-447C-9771-34DEE9ABD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116A4098-AC53-453E-8634-8E6F681E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1127125"/>
            <a:ext cx="382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(Identification of long-lived proteins)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21C91FEE-B3BE-4B59-8BFE-7927B994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9"/>
          <a:stretch>
            <a:fillRect/>
          </a:stretch>
        </p:blipFill>
        <p:spPr bwMode="auto">
          <a:xfrm>
            <a:off x="384175" y="2647950"/>
            <a:ext cx="83756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">
            <a:extLst>
              <a:ext uri="{FF2B5EF4-FFF2-40B4-BE49-F238E27FC236}">
                <a16:creationId xmlns:a16="http://schemas.microsoft.com/office/drawing/2014/main" id="{A8914BF7-28CA-4368-840C-8E5691F9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2127250"/>
            <a:ext cx="493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YML052W_SUR7 (Plasma membrane protein)</a:t>
            </a:r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id="{6B95AC7C-87D8-402C-99B8-F6B680FAC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212725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LASTYSIDNSR</a:t>
            </a:r>
          </a:p>
        </p:txBody>
      </p:sp>
      <p:sp>
        <p:nvSpPr>
          <p:cNvPr id="15368" name="TextBox 5">
            <a:extLst>
              <a:ext uri="{FF2B5EF4-FFF2-40B4-BE49-F238E27FC236}">
                <a16:creationId xmlns:a16="http://schemas.microsoft.com/office/drawing/2014/main" id="{544D360F-1897-483B-8CFE-4C540B5E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6024563"/>
            <a:ext cx="137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H/L = 0.525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iTRAQ reagent">
            <a:extLst>
              <a:ext uri="{FF2B5EF4-FFF2-40B4-BE49-F238E27FC236}">
                <a16:creationId xmlns:a16="http://schemas.microsoft.com/office/drawing/2014/main" id="{1659BB27-BB6A-4A68-A0BF-B6713F2E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5" r="4939" b="2"/>
          <a:stretch>
            <a:fillRect/>
          </a:stretch>
        </p:blipFill>
        <p:spPr bwMode="auto">
          <a:xfrm>
            <a:off x="244475" y="2817813"/>
            <a:ext cx="29876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2">
            <a:extLst>
              <a:ext uri="{FF2B5EF4-FFF2-40B4-BE49-F238E27FC236}">
                <a16:creationId xmlns:a16="http://schemas.microsoft.com/office/drawing/2014/main" id="{AD397DBE-FD19-4DC3-AB6C-7B6D7FE1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54025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iTRAQ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4FB143D4-D646-453F-95D5-7BCE6FEC8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61AF1B96-3FA7-4D9E-BA08-7E8B1D9ED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1057275"/>
            <a:ext cx="677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  <a:latin typeface="Arial" panose="020B0604020202020204" pitchFamily="34" charset="0"/>
              </a:rPr>
              <a:t>Isobaric Tags for Relative and Absolute Quantification</a:t>
            </a: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id="{5D5ECBB5-B595-444F-B59A-F7400AEF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951038"/>
            <a:ext cx="1042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Reporter Group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66D5424-0089-4074-8B22-B729672B80D9}"/>
              </a:ext>
            </a:extLst>
          </p:cNvPr>
          <p:cNvSpPr/>
          <p:nvPr/>
        </p:nvSpPr>
        <p:spPr>
          <a:xfrm rot="16200000">
            <a:off x="855663" y="1876425"/>
            <a:ext cx="204787" cy="1427163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5BFCD3F-883D-4580-A88E-65B101CC4CFA}"/>
              </a:ext>
            </a:extLst>
          </p:cNvPr>
          <p:cNvSpPr/>
          <p:nvPr/>
        </p:nvSpPr>
        <p:spPr>
          <a:xfrm rot="16200000">
            <a:off x="2571750" y="2032001"/>
            <a:ext cx="204787" cy="1116012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3" name="TextBox 8">
            <a:extLst>
              <a:ext uri="{FF2B5EF4-FFF2-40B4-BE49-F238E27FC236}">
                <a16:creationId xmlns:a16="http://schemas.microsoft.com/office/drawing/2014/main" id="{13CF9D00-ADA1-4013-AA17-B55FB7A6B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1736725"/>
            <a:ext cx="12715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Peptide Reactive Group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C698B83B-F9E4-4F53-AEB5-08020386079A}"/>
              </a:ext>
            </a:extLst>
          </p:cNvPr>
          <p:cNvSpPr/>
          <p:nvPr/>
        </p:nvSpPr>
        <p:spPr>
          <a:xfrm rot="16200000">
            <a:off x="1812925" y="2476500"/>
            <a:ext cx="128588" cy="268288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5" name="TextBox 10">
            <a:extLst>
              <a:ext uri="{FF2B5EF4-FFF2-40B4-BE49-F238E27FC236}">
                <a16:creationId xmlns:a16="http://schemas.microsoft.com/office/drawing/2014/main" id="{81D3A63F-4802-4E20-9CC8-0B0A43A10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1970088"/>
            <a:ext cx="127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Balance Group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217B48-4338-43C5-AAC9-DC11D6D8C693}"/>
              </a:ext>
            </a:extLst>
          </p:cNvPr>
          <p:cNvCxnSpPr/>
          <p:nvPr/>
        </p:nvCxnSpPr>
        <p:spPr>
          <a:xfrm>
            <a:off x="1671638" y="3008313"/>
            <a:ext cx="0" cy="1158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3">
            <a:extLst>
              <a:ext uri="{FF2B5EF4-FFF2-40B4-BE49-F238E27FC236}">
                <a16:creationId xmlns:a16="http://schemas.microsoft.com/office/drawing/2014/main" id="{13ABD58A-6870-409A-ADE2-8A70CF66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4157663"/>
            <a:ext cx="1363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Fragmentation Site</a:t>
            </a:r>
          </a:p>
        </p:txBody>
      </p:sp>
      <p:grpSp>
        <p:nvGrpSpPr>
          <p:cNvPr id="91142" name="Group 91141">
            <a:extLst>
              <a:ext uri="{FF2B5EF4-FFF2-40B4-BE49-F238E27FC236}">
                <a16:creationId xmlns:a16="http://schemas.microsoft.com/office/drawing/2014/main" id="{280A5240-8C64-4044-98DE-8B4E69E0CFBE}"/>
              </a:ext>
            </a:extLst>
          </p:cNvPr>
          <p:cNvGrpSpPr>
            <a:grpSpLocks/>
          </p:cNvGrpSpPr>
          <p:nvPr/>
        </p:nvGrpSpPr>
        <p:grpSpPr bwMode="auto">
          <a:xfrm>
            <a:off x="4105275" y="1549400"/>
            <a:ext cx="4684713" cy="4946650"/>
            <a:chOff x="4105683" y="1549861"/>
            <a:chExt cx="4684318" cy="494671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374E302-0883-41AC-B5A6-25585AA7EE75}"/>
                </a:ext>
              </a:extLst>
            </p:cNvPr>
            <p:cNvSpPr/>
            <p:nvPr/>
          </p:nvSpPr>
          <p:spPr>
            <a:xfrm>
              <a:off x="4405696" y="1681626"/>
              <a:ext cx="166673" cy="168277"/>
            </a:xfrm>
            <a:prstGeom prst="ellipse">
              <a:avLst/>
            </a:prstGeom>
            <a:solidFill>
              <a:srgbClr val="66FF33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5" name="TextBox 16">
              <a:extLst>
                <a:ext uri="{FF2B5EF4-FFF2-40B4-BE49-F238E27FC236}">
                  <a16:creationId xmlns:a16="http://schemas.microsoft.com/office/drawing/2014/main" id="{1BBF8EC8-A640-412D-8D89-CAA9B024F7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7886" y="1549861"/>
              <a:ext cx="521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13</a:t>
              </a: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A2DB29B-A157-4949-A5A0-6AD1FD442927}"/>
                </a:ext>
              </a:extLst>
            </p:cNvPr>
            <p:cNvSpPr/>
            <p:nvPr/>
          </p:nvSpPr>
          <p:spPr>
            <a:xfrm>
              <a:off x="5407323" y="1681626"/>
              <a:ext cx="166674" cy="168277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7" name="TextBox 18">
              <a:extLst>
                <a:ext uri="{FF2B5EF4-FFF2-40B4-BE49-F238E27FC236}">
                  <a16:creationId xmlns:a16="http://schemas.microsoft.com/office/drawing/2014/main" id="{0BDFE04E-F990-44C0-9E25-1049EE89B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9709" y="1549861"/>
              <a:ext cx="5212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15</a:t>
              </a: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51F95D-317E-442B-AC48-A79C035BCDD5}"/>
                </a:ext>
              </a:extLst>
            </p:cNvPr>
            <p:cNvSpPr/>
            <p:nvPr/>
          </p:nvSpPr>
          <p:spPr>
            <a:xfrm>
              <a:off x="6408952" y="1686388"/>
              <a:ext cx="166673" cy="1666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09" name="TextBox 20">
              <a:extLst>
                <a:ext uri="{FF2B5EF4-FFF2-40B4-BE49-F238E27FC236}">
                  <a16:creationId xmlns:a16="http://schemas.microsoft.com/office/drawing/2014/main" id="{C5104495-1003-449A-91F0-C110C9E181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1532" y="1549861"/>
              <a:ext cx="534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18</a:t>
              </a: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grpSp>
          <p:nvGrpSpPr>
            <p:cNvPr id="16410" name="Group 12">
              <a:extLst>
                <a:ext uri="{FF2B5EF4-FFF2-40B4-BE49-F238E27FC236}">
                  <a16:creationId xmlns:a16="http://schemas.microsoft.com/office/drawing/2014/main" id="{58767A69-D2E3-47D4-86B7-202E482CAF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683" y="2143587"/>
              <a:ext cx="1793584" cy="689459"/>
              <a:chOff x="4405536" y="2143587"/>
              <a:chExt cx="1793584" cy="689459"/>
            </a:xfrm>
          </p:grpSpPr>
          <p:pic>
            <p:nvPicPr>
              <p:cNvPr id="16454" name="Picture 2" descr="Image result for iTRAQ reagent">
                <a:extLst>
                  <a:ext uri="{FF2B5EF4-FFF2-40B4-BE49-F238E27FC236}">
                    <a16:creationId xmlns:a16="http://schemas.microsoft.com/office/drawing/2014/main" id="{090BE206-A9C2-4B44-8148-EC1E8C15FB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4939" b="2"/>
              <a:stretch>
                <a:fillRect/>
              </a:stretch>
            </p:blipFill>
            <p:spPr bwMode="auto">
              <a:xfrm>
                <a:off x="4405536" y="2143587"/>
                <a:ext cx="1793584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7D25B54-305C-49AB-9914-9E128EC83EE9}"/>
                  </a:ext>
                </a:extLst>
              </p:cNvPr>
              <p:cNvSpPr/>
              <p:nvPr/>
            </p:nvSpPr>
            <p:spPr>
              <a:xfrm>
                <a:off x="5291286" y="2408711"/>
                <a:ext cx="112704" cy="111127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8ED21F3-485E-4286-BAE5-A9B92794676B}"/>
                  </a:ext>
                </a:extLst>
              </p:cNvPr>
              <p:cNvSpPr/>
              <p:nvPr/>
            </p:nvSpPr>
            <p:spPr>
              <a:xfrm>
                <a:off x="5291286" y="2600801"/>
                <a:ext cx="112704" cy="1111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11" name="Group 37">
              <a:extLst>
                <a:ext uri="{FF2B5EF4-FFF2-40B4-BE49-F238E27FC236}">
                  <a16:creationId xmlns:a16="http://schemas.microsoft.com/office/drawing/2014/main" id="{351B175D-EB02-4CDA-9B87-D1476B999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683" y="3269477"/>
              <a:ext cx="1793584" cy="689459"/>
              <a:chOff x="4405536" y="3274222"/>
              <a:chExt cx="1793584" cy="689459"/>
            </a:xfrm>
          </p:grpSpPr>
          <p:pic>
            <p:nvPicPr>
              <p:cNvPr id="16451" name="Picture 2" descr="Image result for iTRAQ reagent">
                <a:extLst>
                  <a:ext uri="{FF2B5EF4-FFF2-40B4-BE49-F238E27FC236}">
                    <a16:creationId xmlns:a16="http://schemas.microsoft.com/office/drawing/2014/main" id="{6B55FDEE-5A7F-471C-97AB-444A4F317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4939" b="2"/>
              <a:stretch>
                <a:fillRect/>
              </a:stretch>
            </p:blipFill>
            <p:spPr bwMode="auto">
              <a:xfrm>
                <a:off x="4405536" y="3274222"/>
                <a:ext cx="1793584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F64EC7F-A53C-449B-A65E-43704407B6BE}"/>
                  </a:ext>
                </a:extLst>
              </p:cNvPr>
              <p:cNvSpPr/>
              <p:nvPr/>
            </p:nvSpPr>
            <p:spPr>
              <a:xfrm>
                <a:off x="5291286" y="3731100"/>
                <a:ext cx="112704" cy="11271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9303C91-D148-4BD0-900E-14FE2AE83786}"/>
                  </a:ext>
                </a:extLst>
              </p:cNvPr>
              <p:cNvSpPr/>
              <p:nvPr/>
            </p:nvSpPr>
            <p:spPr>
              <a:xfrm>
                <a:off x="4422998" y="3826351"/>
                <a:ext cx="112703" cy="112714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12" name="Group 38">
              <a:extLst>
                <a:ext uri="{FF2B5EF4-FFF2-40B4-BE49-F238E27FC236}">
                  <a16:creationId xmlns:a16="http://schemas.microsoft.com/office/drawing/2014/main" id="{DA81C0F9-635F-4AA1-B3BB-8A1A87F589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683" y="4395367"/>
              <a:ext cx="1793584" cy="689459"/>
              <a:chOff x="4339599" y="4489752"/>
              <a:chExt cx="1793584" cy="689459"/>
            </a:xfrm>
          </p:grpSpPr>
          <p:pic>
            <p:nvPicPr>
              <p:cNvPr id="16447" name="Picture 2" descr="Image result for iTRAQ reagent">
                <a:extLst>
                  <a:ext uri="{FF2B5EF4-FFF2-40B4-BE49-F238E27FC236}">
                    <a16:creationId xmlns:a16="http://schemas.microsoft.com/office/drawing/2014/main" id="{EF919FD1-58FE-44E0-865D-83636AF6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4939" b="2"/>
              <a:stretch>
                <a:fillRect/>
              </a:stretch>
            </p:blipFill>
            <p:spPr bwMode="auto">
              <a:xfrm>
                <a:off x="4339599" y="4489752"/>
                <a:ext cx="1793584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1751DE7-58DF-45C5-85A5-D2801996537E}"/>
                  </a:ext>
                </a:extLst>
              </p:cNvPr>
              <p:cNvSpPr/>
              <p:nvPr/>
            </p:nvSpPr>
            <p:spPr>
              <a:xfrm>
                <a:off x="4357061" y="5041544"/>
                <a:ext cx="112703" cy="112715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52DFFDA-FD49-452B-936B-9161C70FCB1B}"/>
                  </a:ext>
                </a:extLst>
              </p:cNvPr>
              <p:cNvSpPr/>
              <p:nvPr/>
            </p:nvSpPr>
            <p:spPr>
              <a:xfrm>
                <a:off x="4531671" y="4938356"/>
                <a:ext cx="111116" cy="11271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1DBBA49-AA51-41F6-8B58-8C5883F21BFC}"/>
                  </a:ext>
                </a:extLst>
              </p:cNvPr>
              <p:cNvSpPr/>
              <p:nvPr/>
            </p:nvSpPr>
            <p:spPr>
              <a:xfrm>
                <a:off x="5231699" y="4739915"/>
                <a:ext cx="111116" cy="112715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413" name="Group 39">
              <a:extLst>
                <a:ext uri="{FF2B5EF4-FFF2-40B4-BE49-F238E27FC236}">
                  <a16:creationId xmlns:a16="http://schemas.microsoft.com/office/drawing/2014/main" id="{9C6F8A49-7BE1-4B1A-B0FF-E325BF114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5683" y="5521257"/>
              <a:ext cx="1793584" cy="689459"/>
              <a:chOff x="4339599" y="5521257"/>
              <a:chExt cx="1793584" cy="689459"/>
            </a:xfrm>
          </p:grpSpPr>
          <p:pic>
            <p:nvPicPr>
              <p:cNvPr id="16443" name="Picture 2" descr="Image result for iTRAQ reagent">
                <a:extLst>
                  <a:ext uri="{FF2B5EF4-FFF2-40B4-BE49-F238E27FC236}">
                    <a16:creationId xmlns:a16="http://schemas.microsoft.com/office/drawing/2014/main" id="{D4464583-61D6-4950-9791-791366D95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4939" b="2"/>
              <a:stretch>
                <a:fillRect/>
              </a:stretch>
            </p:blipFill>
            <p:spPr bwMode="auto">
              <a:xfrm>
                <a:off x="4339599" y="5521257"/>
                <a:ext cx="1793584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1FCE3C-4BC7-4100-B7FA-562956CCAD1C}"/>
                  </a:ext>
                </a:extLst>
              </p:cNvPr>
              <p:cNvSpPr/>
              <p:nvPr/>
            </p:nvSpPr>
            <p:spPr>
              <a:xfrm>
                <a:off x="4357061" y="6072712"/>
                <a:ext cx="112703" cy="112714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E7C36D83-1B38-44EA-B40B-5768AAA03522}"/>
                  </a:ext>
                </a:extLst>
              </p:cNvPr>
              <p:cNvSpPr/>
              <p:nvPr/>
            </p:nvSpPr>
            <p:spPr>
              <a:xfrm>
                <a:off x="4531671" y="5971111"/>
                <a:ext cx="111116" cy="1111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517EE86-08FD-4C0A-8FB7-2815B8DFC034}"/>
                  </a:ext>
                </a:extLst>
              </p:cNvPr>
              <p:cNvSpPr/>
              <p:nvPr/>
            </p:nvSpPr>
            <p:spPr>
              <a:xfrm>
                <a:off x="4885653" y="5783783"/>
                <a:ext cx="111116" cy="1111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414" name="TextBox 40">
              <a:extLst>
                <a:ext uri="{FF2B5EF4-FFF2-40B4-BE49-F238E27FC236}">
                  <a16:creationId xmlns:a16="http://schemas.microsoft.com/office/drawing/2014/main" id="{FCBE95A7-4A56-47A1-8543-98169D560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1964" y="2813607"/>
              <a:ext cx="5611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114 +</a:t>
              </a:r>
            </a:p>
          </p:txBody>
        </p:sp>
        <p:sp>
          <p:nvSpPr>
            <p:cNvPr id="16415" name="TextBox 44">
              <a:extLst>
                <a:ext uri="{FF2B5EF4-FFF2-40B4-BE49-F238E27FC236}">
                  <a16:creationId xmlns:a16="http://schemas.microsoft.com/office/drawing/2014/main" id="{51A1702B-616A-4CD6-ADC3-15014ED36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332" y="2813607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31</a:t>
              </a:r>
            </a:p>
          </p:txBody>
        </p:sp>
        <p:sp>
          <p:nvSpPr>
            <p:cNvPr id="16416" name="TextBox 47">
              <a:extLst>
                <a:ext uri="{FF2B5EF4-FFF2-40B4-BE49-F238E27FC236}">
                  <a16:creationId xmlns:a16="http://schemas.microsoft.com/office/drawing/2014/main" id="{451CE803-31D5-4DB9-8527-F3DC230AD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508" y="3933580"/>
              <a:ext cx="5611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115 +</a:t>
              </a:r>
            </a:p>
          </p:txBody>
        </p:sp>
        <p:sp>
          <p:nvSpPr>
            <p:cNvPr id="16417" name="TextBox 48">
              <a:extLst>
                <a:ext uri="{FF2B5EF4-FFF2-40B4-BE49-F238E27FC236}">
                  <a16:creationId xmlns:a16="http://schemas.microsoft.com/office/drawing/2014/main" id="{DDAA6ABE-E520-48EF-BE25-582A634D4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876" y="3933580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30</a:t>
              </a:r>
            </a:p>
          </p:txBody>
        </p:sp>
        <p:sp>
          <p:nvSpPr>
            <p:cNvPr id="16418" name="TextBox 49">
              <a:extLst>
                <a:ext uri="{FF2B5EF4-FFF2-40B4-BE49-F238E27FC236}">
                  <a16:creationId xmlns:a16="http://schemas.microsoft.com/office/drawing/2014/main" id="{72C17FB6-DE46-4089-B9DD-E94E18D92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508" y="5092519"/>
              <a:ext cx="5611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116 +</a:t>
              </a:r>
            </a:p>
          </p:txBody>
        </p:sp>
        <p:sp>
          <p:nvSpPr>
            <p:cNvPr id="16419" name="TextBox 50">
              <a:extLst>
                <a:ext uri="{FF2B5EF4-FFF2-40B4-BE49-F238E27FC236}">
                  <a16:creationId xmlns:a16="http://schemas.microsoft.com/office/drawing/2014/main" id="{2CDAB87D-26E9-42FB-8B14-E7BA95A66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876" y="5092519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29</a:t>
              </a:r>
            </a:p>
          </p:txBody>
        </p:sp>
        <p:sp>
          <p:nvSpPr>
            <p:cNvPr id="16420" name="TextBox 51">
              <a:extLst>
                <a:ext uri="{FF2B5EF4-FFF2-40B4-BE49-F238E27FC236}">
                  <a16:creationId xmlns:a16="http://schemas.microsoft.com/office/drawing/2014/main" id="{C5654352-E062-44F9-8D8C-191C60AF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5503" y="6219581"/>
              <a:ext cx="5611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117 +</a:t>
              </a:r>
            </a:p>
          </p:txBody>
        </p:sp>
        <p:sp>
          <p:nvSpPr>
            <p:cNvPr id="16421" name="TextBox 52">
              <a:extLst>
                <a:ext uri="{FF2B5EF4-FFF2-40B4-BE49-F238E27FC236}">
                  <a16:creationId xmlns:a16="http://schemas.microsoft.com/office/drawing/2014/main" id="{43A36C16-3BDC-4803-AC76-EBFE04F5C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5871" y="6219581"/>
              <a:ext cx="3545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28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7009680-A668-4C0E-9334-74A3A371C733}"/>
                </a:ext>
              </a:extLst>
            </p:cNvPr>
            <p:cNvCxnSpPr/>
            <p:nvPr/>
          </p:nvCxnSpPr>
          <p:spPr>
            <a:xfrm>
              <a:off x="6231167" y="4167686"/>
              <a:ext cx="934958" cy="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3" name="TextBox 55">
              <a:extLst>
                <a:ext uri="{FF2B5EF4-FFF2-40B4-BE49-F238E27FC236}">
                  <a16:creationId xmlns:a16="http://schemas.microsoft.com/office/drawing/2014/main" id="{C647D36A-D48E-4AE1-A2DF-3661349D7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236" y="3911293"/>
              <a:ext cx="100700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chemeClr val="bg1"/>
                  </a:solidFill>
                  <a:latin typeface="Arial" panose="020B0604020202020204" pitchFamily="34" charset="0"/>
                </a:rPr>
                <a:t>Fragmentation</a:t>
              </a:r>
            </a:p>
          </p:txBody>
        </p:sp>
        <p:grpSp>
          <p:nvGrpSpPr>
            <p:cNvPr id="16424" name="Group 91135">
              <a:extLst>
                <a:ext uri="{FF2B5EF4-FFF2-40B4-BE49-F238E27FC236}">
                  <a16:creationId xmlns:a16="http://schemas.microsoft.com/office/drawing/2014/main" id="{5BB7605C-4C86-420D-B614-5CB4749854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6021" y="2151618"/>
              <a:ext cx="860789" cy="689459"/>
              <a:chOff x="7414990" y="2151618"/>
              <a:chExt cx="860789" cy="689459"/>
            </a:xfrm>
          </p:grpSpPr>
          <p:pic>
            <p:nvPicPr>
              <p:cNvPr id="16441" name="Picture 2" descr="Image result for iTRAQ reagent">
                <a:extLst>
                  <a:ext uri="{FF2B5EF4-FFF2-40B4-BE49-F238E27FC236}">
                    <a16:creationId xmlns:a16="http://schemas.microsoft.com/office/drawing/2014/main" id="{D09B0D81-5D06-489E-936D-31A14D209C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54378" b="2"/>
              <a:stretch>
                <a:fillRect/>
              </a:stretch>
            </p:blipFill>
            <p:spPr bwMode="auto">
              <a:xfrm>
                <a:off x="7414990" y="2151618"/>
                <a:ext cx="860789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42" name="TextBox 56">
                <a:extLst>
                  <a:ext uri="{FF2B5EF4-FFF2-40B4-BE49-F238E27FC236}">
                    <a16:creationId xmlns:a16="http://schemas.microsoft.com/office/drawing/2014/main" id="{26B767E3-AE02-4066-8E94-3AB69CEA9A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6351" y="2398653"/>
                <a:ext cx="3545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H</a:t>
                </a:r>
                <a:r>
                  <a:rPr lang="en-US" altLang="en-US" sz="1200" baseline="30000">
                    <a:latin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16425" name="TextBox 62">
              <a:extLst>
                <a:ext uri="{FF2B5EF4-FFF2-40B4-BE49-F238E27FC236}">
                  <a16:creationId xmlns:a16="http://schemas.microsoft.com/office/drawing/2014/main" id="{C69B9084-65ED-4F52-9025-6C8C7B30C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215" y="2347216"/>
              <a:ext cx="4281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114</a:t>
              </a:r>
            </a:p>
          </p:txBody>
        </p:sp>
        <p:grpSp>
          <p:nvGrpSpPr>
            <p:cNvPr id="16426" name="Group 91136">
              <a:extLst>
                <a:ext uri="{FF2B5EF4-FFF2-40B4-BE49-F238E27FC236}">
                  <a16:creationId xmlns:a16="http://schemas.microsoft.com/office/drawing/2014/main" id="{7FBFF6E3-CC67-4003-8C9D-A6B722A0CC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6021" y="3221834"/>
              <a:ext cx="847406" cy="689459"/>
              <a:chOff x="7095115" y="3131987"/>
              <a:chExt cx="847406" cy="689459"/>
            </a:xfrm>
          </p:grpSpPr>
          <p:pic>
            <p:nvPicPr>
              <p:cNvPr id="16439" name="Picture 2" descr="Image result for iTRAQ reagent">
                <a:extLst>
                  <a:ext uri="{FF2B5EF4-FFF2-40B4-BE49-F238E27FC236}">
                    <a16:creationId xmlns:a16="http://schemas.microsoft.com/office/drawing/2014/main" id="{346312EB-F4A8-4115-94F3-C09FB16726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55087" b="2"/>
              <a:stretch>
                <a:fillRect/>
              </a:stretch>
            </p:blipFill>
            <p:spPr bwMode="auto">
              <a:xfrm>
                <a:off x="7095115" y="3131987"/>
                <a:ext cx="847406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D532EA4-6844-4A33-BC12-F6E4630A62F7}"/>
                  </a:ext>
                </a:extLst>
              </p:cNvPr>
              <p:cNvSpPr/>
              <p:nvPr/>
            </p:nvSpPr>
            <p:spPr>
              <a:xfrm>
                <a:off x="7112373" y="3682545"/>
                <a:ext cx="112704" cy="112715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427" name="TextBox 70">
              <a:extLst>
                <a:ext uri="{FF2B5EF4-FFF2-40B4-BE49-F238E27FC236}">
                  <a16:creationId xmlns:a16="http://schemas.microsoft.com/office/drawing/2014/main" id="{56B961C7-E8D4-4B1A-BAE4-D852ED649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215" y="3422271"/>
              <a:ext cx="4310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115</a:t>
              </a:r>
            </a:p>
          </p:txBody>
        </p:sp>
        <p:grpSp>
          <p:nvGrpSpPr>
            <p:cNvPr id="16428" name="Group 91138">
              <a:extLst>
                <a:ext uri="{FF2B5EF4-FFF2-40B4-BE49-F238E27FC236}">
                  <a16:creationId xmlns:a16="http://schemas.microsoft.com/office/drawing/2014/main" id="{22945AEB-BC0E-4A23-92A2-C27B0E37F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6021" y="4403060"/>
              <a:ext cx="863066" cy="689459"/>
              <a:chOff x="6983762" y="4364619"/>
              <a:chExt cx="863066" cy="689459"/>
            </a:xfrm>
          </p:grpSpPr>
          <p:pic>
            <p:nvPicPr>
              <p:cNvPr id="16436" name="Picture 2" descr="Image result for iTRAQ reagent">
                <a:extLst>
                  <a:ext uri="{FF2B5EF4-FFF2-40B4-BE49-F238E27FC236}">
                    <a16:creationId xmlns:a16="http://schemas.microsoft.com/office/drawing/2014/main" id="{86368BFE-4883-476B-BC61-AE0F461C5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54257" b="2"/>
              <a:stretch>
                <a:fillRect/>
              </a:stretch>
            </p:blipFill>
            <p:spPr bwMode="auto">
              <a:xfrm>
                <a:off x="6983762" y="4364619"/>
                <a:ext cx="863066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03982C0-CE12-4588-8E3C-4DB1C132B30B}"/>
                  </a:ext>
                </a:extLst>
              </p:cNvPr>
              <p:cNvSpPr/>
              <p:nvPr/>
            </p:nvSpPr>
            <p:spPr>
              <a:xfrm>
                <a:off x="7001020" y="4916656"/>
                <a:ext cx="112703" cy="112714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F91954D-0BA3-46A5-A132-1881F8C581C5}"/>
                  </a:ext>
                </a:extLst>
              </p:cNvPr>
              <p:cNvSpPr/>
              <p:nvPr/>
            </p:nvSpPr>
            <p:spPr>
              <a:xfrm>
                <a:off x="7175630" y="4813467"/>
                <a:ext cx="111116" cy="11271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429" name="TextBox 77">
              <a:extLst>
                <a:ext uri="{FF2B5EF4-FFF2-40B4-BE49-F238E27FC236}">
                  <a16:creationId xmlns:a16="http://schemas.microsoft.com/office/drawing/2014/main" id="{4EDF65A4-BADD-4F29-A0DE-D651AF817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215" y="4585877"/>
              <a:ext cx="4310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116</a:t>
              </a:r>
            </a:p>
          </p:txBody>
        </p:sp>
        <p:grpSp>
          <p:nvGrpSpPr>
            <p:cNvPr id="16430" name="Group 91139">
              <a:extLst>
                <a:ext uri="{FF2B5EF4-FFF2-40B4-BE49-F238E27FC236}">
                  <a16:creationId xmlns:a16="http://schemas.microsoft.com/office/drawing/2014/main" id="{B513C3FD-41AC-435D-9423-32A0C1091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6021" y="5530122"/>
              <a:ext cx="856390" cy="689459"/>
              <a:chOff x="6756522" y="5530122"/>
              <a:chExt cx="856390" cy="689459"/>
            </a:xfrm>
          </p:grpSpPr>
          <p:pic>
            <p:nvPicPr>
              <p:cNvPr id="16432" name="Picture 2" descr="Image result for iTRAQ reagent">
                <a:extLst>
                  <a:ext uri="{FF2B5EF4-FFF2-40B4-BE49-F238E27FC236}">
                    <a16:creationId xmlns:a16="http://schemas.microsoft.com/office/drawing/2014/main" id="{EC96B7C6-C34F-4C37-B205-7AB6D2511D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525" r="54611" b="2"/>
              <a:stretch>
                <a:fillRect/>
              </a:stretch>
            </p:blipFill>
            <p:spPr bwMode="auto">
              <a:xfrm>
                <a:off x="6756522" y="5530122"/>
                <a:ext cx="856390" cy="689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81872A2-A462-42F2-A2E6-9225258F5F0D}"/>
                  </a:ext>
                </a:extLst>
              </p:cNvPr>
              <p:cNvSpPr/>
              <p:nvPr/>
            </p:nvSpPr>
            <p:spPr>
              <a:xfrm>
                <a:off x="6773780" y="6082238"/>
                <a:ext cx="112704" cy="112714"/>
              </a:xfrm>
              <a:prstGeom prst="ellipse">
                <a:avLst/>
              </a:prstGeom>
              <a:solidFill>
                <a:srgbClr val="66FF33">
                  <a:alpha val="8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6378EAC-C9E6-4152-8E28-6E3949714BC9}"/>
                  </a:ext>
                </a:extLst>
              </p:cNvPr>
              <p:cNvSpPr/>
              <p:nvPr/>
            </p:nvSpPr>
            <p:spPr>
              <a:xfrm>
                <a:off x="6948390" y="5979049"/>
                <a:ext cx="111116" cy="11271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539893C-99B9-4D31-8222-840443C6DBEB}"/>
                  </a:ext>
                </a:extLst>
              </p:cNvPr>
              <p:cNvSpPr/>
              <p:nvPr/>
            </p:nvSpPr>
            <p:spPr>
              <a:xfrm>
                <a:off x="7302373" y="5791721"/>
                <a:ext cx="112703" cy="1111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431" name="TextBox 85">
              <a:extLst>
                <a:ext uri="{FF2B5EF4-FFF2-40B4-BE49-F238E27FC236}">
                  <a16:creationId xmlns:a16="http://schemas.microsoft.com/office/drawing/2014/main" id="{BB1295B1-8A59-484B-B81B-6E5E1D981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8921" y="5714707"/>
              <a:ext cx="4310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117</a:t>
              </a:r>
            </a:p>
          </p:txBody>
        </p:sp>
      </p:grpSp>
      <p:sp>
        <p:nvSpPr>
          <p:cNvPr id="91141" name="TextBox 91140">
            <a:extLst>
              <a:ext uri="{FF2B5EF4-FFF2-40B4-BE49-F238E27FC236}">
                <a16:creationId xmlns:a16="http://schemas.microsoft.com/office/drawing/2014/main" id="{2C235646-34A5-4058-9209-B10F06BDA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63" y="6491288"/>
            <a:ext cx="321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Arial" panose="020B0604020202020204" pitchFamily="34" charset="0"/>
              </a:rPr>
              <a:t>All reagents have the same mass</a:t>
            </a:r>
          </a:p>
        </p:txBody>
      </p:sp>
      <p:sp>
        <p:nvSpPr>
          <p:cNvPr id="16400" name="TextBox 56">
            <a:extLst>
              <a:ext uri="{FF2B5EF4-FFF2-40B4-BE49-F238E27FC236}">
                <a16:creationId xmlns:a16="http://schemas.microsoft.com/office/drawing/2014/main" id="{D8278A5B-BC8A-4254-97C8-2FA0F16B7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3494088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</a:t>
            </a:r>
            <a:r>
              <a:rPr lang="en-US" altLang="en-US" sz="12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6401" name="TextBox 56">
            <a:extLst>
              <a:ext uri="{FF2B5EF4-FFF2-40B4-BE49-F238E27FC236}">
                <a16:creationId xmlns:a16="http://schemas.microsoft.com/office/drawing/2014/main" id="{F4D24CCE-4B0A-4F28-9EE8-AC0BFC73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00" y="4662488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</a:t>
            </a:r>
            <a:r>
              <a:rPr lang="en-US" altLang="en-US" sz="12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6402" name="TextBox 56">
            <a:extLst>
              <a:ext uri="{FF2B5EF4-FFF2-40B4-BE49-F238E27FC236}">
                <a16:creationId xmlns:a16="http://schemas.microsoft.com/office/drawing/2014/main" id="{E967FD3C-E98C-4603-8279-9C0ED7D9B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5808663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H</a:t>
            </a:r>
            <a:r>
              <a:rPr lang="en-US" altLang="en-US" sz="1200" baseline="300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6403" name="Text Box 5">
            <a:extLst>
              <a:ext uri="{FF2B5EF4-FFF2-40B4-BE49-F238E27FC236}">
                <a16:creationId xmlns:a16="http://schemas.microsoft.com/office/drawing/2014/main" id="{168A7A15-91EE-4C2F-BD7A-0024EE282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4935538"/>
            <a:ext cx="3387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FFFF"/>
                </a:solidFill>
                <a:latin typeface="Arial" panose="020B0604020202020204" pitchFamily="34" charset="0"/>
              </a:rPr>
              <a:t>P.L. Ross, et al: Mol. Cell. Prot. 3.12 (2004) 1154-1169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C1E1F570-1C93-49CB-A49C-0CFF6BA6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838"/>
            <a:ext cx="758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General Sample Preparation Scheme</a:t>
            </a:r>
          </a:p>
        </p:txBody>
      </p:sp>
      <p:sp>
        <p:nvSpPr>
          <p:cNvPr id="10243" name="Line 201">
            <a:extLst>
              <a:ext uri="{FF2B5EF4-FFF2-40B4-BE49-F238E27FC236}">
                <a16:creationId xmlns:a16="http://schemas.microsoft.com/office/drawing/2014/main" id="{5EBBF1AA-3EAD-4852-AE8B-55F4E3D8E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4" name="Group 13">
            <a:extLst>
              <a:ext uri="{FF2B5EF4-FFF2-40B4-BE49-F238E27FC236}">
                <a16:creationId xmlns:a16="http://schemas.microsoft.com/office/drawing/2014/main" id="{672987B1-5452-4D02-B919-CE125D5D4958}"/>
              </a:ext>
            </a:extLst>
          </p:cNvPr>
          <p:cNvGrpSpPr>
            <a:grpSpLocks/>
          </p:cNvGrpSpPr>
          <p:nvPr/>
        </p:nvGrpSpPr>
        <p:grpSpPr bwMode="auto">
          <a:xfrm>
            <a:off x="3405188" y="1658938"/>
            <a:ext cx="1838325" cy="406400"/>
            <a:chOff x="365653" y="2087217"/>
            <a:chExt cx="1838965" cy="4075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CFB1ED-DC55-4991-B1FA-2C84850F02C2}"/>
                </a:ext>
              </a:extLst>
            </p:cNvPr>
            <p:cNvSpPr/>
            <p:nvPr/>
          </p:nvSpPr>
          <p:spPr>
            <a:xfrm>
              <a:off x="365653" y="2087217"/>
              <a:ext cx="1838965" cy="407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74" name="TextBox 4">
              <a:extLst>
                <a:ext uri="{FF2B5EF4-FFF2-40B4-BE49-F238E27FC236}">
                  <a16:creationId xmlns:a16="http://schemas.microsoft.com/office/drawing/2014/main" id="{BC21BCF4-C258-4764-9CDF-47135A9C9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653" y="2106303"/>
              <a:ext cx="18389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Protein Isolation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0B4BB54F-9DBB-4355-B3BF-F6B73023E78C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2689225"/>
            <a:ext cx="1647825" cy="677863"/>
            <a:chOff x="2611547" y="2068131"/>
            <a:chExt cx="1647631" cy="67745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B87999-7549-4FC5-85E4-1427DBCAE587}"/>
                </a:ext>
              </a:extLst>
            </p:cNvPr>
            <p:cNvSpPr/>
            <p:nvPr/>
          </p:nvSpPr>
          <p:spPr>
            <a:xfrm>
              <a:off x="2648055" y="2068131"/>
              <a:ext cx="1539694" cy="677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72" name="TextBox 6">
              <a:extLst>
                <a:ext uri="{FF2B5EF4-FFF2-40B4-BE49-F238E27FC236}">
                  <a16:creationId xmlns:a16="http://schemas.microsoft.com/office/drawing/2014/main" id="{DFF40114-89E9-40A2-97D2-A388838BE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547" y="2079795"/>
              <a:ext cx="16476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Protein Fractionation</a:t>
              </a:r>
            </a:p>
          </p:txBody>
        </p:sp>
      </p:grpSp>
      <p:grpSp>
        <p:nvGrpSpPr>
          <p:cNvPr id="10246" name="Group 16">
            <a:extLst>
              <a:ext uri="{FF2B5EF4-FFF2-40B4-BE49-F238E27FC236}">
                <a16:creationId xmlns:a16="http://schemas.microsoft.com/office/drawing/2014/main" id="{47BA8997-E8CA-42B8-9C4C-A68B51356CCF}"/>
              </a:ext>
            </a:extLst>
          </p:cNvPr>
          <p:cNvGrpSpPr>
            <a:grpSpLocks/>
          </p:cNvGrpSpPr>
          <p:nvPr/>
        </p:nvGrpSpPr>
        <p:grpSpPr bwMode="auto">
          <a:xfrm>
            <a:off x="3751263" y="3990975"/>
            <a:ext cx="1146175" cy="407988"/>
            <a:chOff x="4789262" y="2068131"/>
            <a:chExt cx="1146469" cy="40750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5FDB902-CB9A-4313-BADF-C29AC1700B1B}"/>
                </a:ext>
              </a:extLst>
            </p:cNvPr>
            <p:cNvSpPr/>
            <p:nvPr/>
          </p:nvSpPr>
          <p:spPr>
            <a:xfrm>
              <a:off x="4789262" y="2068131"/>
              <a:ext cx="1146469" cy="407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70" name="TextBox 8">
              <a:extLst>
                <a:ext uri="{FF2B5EF4-FFF2-40B4-BE49-F238E27FC236}">
                  <a16:creationId xmlns:a16="http://schemas.microsoft.com/office/drawing/2014/main" id="{D2B6D79C-F132-4C8F-80A2-6658B64FB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9262" y="2087217"/>
              <a:ext cx="1146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Digestion</a:t>
              </a:r>
            </a:p>
          </p:txBody>
        </p:sp>
      </p:grpSp>
      <p:grpSp>
        <p:nvGrpSpPr>
          <p:cNvPr id="10247" name="Group 15">
            <a:extLst>
              <a:ext uri="{FF2B5EF4-FFF2-40B4-BE49-F238E27FC236}">
                <a16:creationId xmlns:a16="http://schemas.microsoft.com/office/drawing/2014/main" id="{2A80536A-1E79-4756-A765-5B5485ADBB6D}"/>
              </a:ext>
            </a:extLst>
          </p:cNvPr>
          <p:cNvGrpSpPr>
            <a:grpSpLocks/>
          </p:cNvGrpSpPr>
          <p:nvPr/>
        </p:nvGrpSpPr>
        <p:grpSpPr bwMode="auto">
          <a:xfrm>
            <a:off x="3500438" y="5022850"/>
            <a:ext cx="1647825" cy="677863"/>
            <a:chOff x="2611547" y="3073649"/>
            <a:chExt cx="1647631" cy="6774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FAE8D6-05BF-45FD-9585-A09637D0D58C}"/>
                </a:ext>
              </a:extLst>
            </p:cNvPr>
            <p:cNvSpPr/>
            <p:nvPr/>
          </p:nvSpPr>
          <p:spPr>
            <a:xfrm>
              <a:off x="2648055" y="3073649"/>
              <a:ext cx="1539694" cy="677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8" name="TextBox 12">
              <a:extLst>
                <a:ext uri="{FF2B5EF4-FFF2-40B4-BE49-F238E27FC236}">
                  <a16:creationId xmlns:a16="http://schemas.microsoft.com/office/drawing/2014/main" id="{1B5A7B67-9BA2-4261-8BB3-D7D7948F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547" y="3104769"/>
              <a:ext cx="16476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Peptide Fractionation</a:t>
              </a:r>
            </a:p>
          </p:txBody>
        </p:sp>
      </p:grpSp>
      <p:sp>
        <p:nvSpPr>
          <p:cNvPr id="10248" name="TextBox 22">
            <a:extLst>
              <a:ext uri="{FF2B5EF4-FFF2-40B4-BE49-F238E27FC236}">
                <a16:creationId xmlns:a16="http://schemas.microsoft.com/office/drawing/2014/main" id="{734081E3-F8B3-4077-BC43-AA8908C2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1130300"/>
            <a:ext cx="262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(</a:t>
            </a:r>
            <a:r>
              <a:rPr lang="en-US" altLang="en-US" sz="1800" i="1">
                <a:solidFill>
                  <a:schemeClr val="bg1"/>
                </a:solidFill>
              </a:rPr>
              <a:t>Bottom-up Proteomics)</a:t>
            </a:r>
            <a:endParaRPr lang="en-US" altLang="en-US" sz="180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573470C-9533-4379-AA21-1331756351D0}"/>
              </a:ext>
            </a:extLst>
          </p:cNvPr>
          <p:cNvCxnSpPr/>
          <p:nvPr/>
        </p:nvCxnSpPr>
        <p:spPr>
          <a:xfrm rot="5400000">
            <a:off x="4044950" y="6003925"/>
            <a:ext cx="55880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TextBox 24">
            <a:extLst>
              <a:ext uri="{FF2B5EF4-FFF2-40B4-BE49-F238E27FC236}">
                <a16:creationId xmlns:a16="http://schemas.microsoft.com/office/drawing/2014/main" id="{AEA2E7E9-21F0-4493-8365-B9D3E7807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1450975"/>
            <a:ext cx="1673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Cell culture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Tissues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Serum/plasma</a:t>
            </a:r>
          </a:p>
        </p:txBody>
      </p:sp>
      <p:sp>
        <p:nvSpPr>
          <p:cNvPr id="10251" name="TextBox 25">
            <a:extLst>
              <a:ext uri="{FF2B5EF4-FFF2-40B4-BE49-F238E27FC236}">
                <a16:creationId xmlns:a16="http://schemas.microsoft.com/office/drawing/2014/main" id="{DECF470E-D5D3-439C-BDB8-439124702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655888"/>
            <a:ext cx="1954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1D/2D gels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Chromatographic</a:t>
            </a:r>
          </a:p>
        </p:txBody>
      </p:sp>
      <p:sp>
        <p:nvSpPr>
          <p:cNvPr id="10252" name="TextBox 26">
            <a:extLst>
              <a:ext uri="{FF2B5EF4-FFF2-40B4-BE49-F238E27FC236}">
                <a16:creationId xmlns:a16="http://schemas.microsoft.com/office/drawing/2014/main" id="{3E91D44F-EEAC-481D-8834-FBA76A3A8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3467100"/>
            <a:ext cx="15954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Trypsin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Lys-C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Tryp/LysC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Glu-C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Chymotrypsin</a:t>
            </a:r>
          </a:p>
        </p:txBody>
      </p:sp>
      <p:sp>
        <p:nvSpPr>
          <p:cNvPr id="10253" name="TextBox 27">
            <a:extLst>
              <a:ext uri="{FF2B5EF4-FFF2-40B4-BE49-F238E27FC236}">
                <a16:creationId xmlns:a16="http://schemas.microsoft.com/office/drawing/2014/main" id="{13C95FD0-5E3A-4D93-A454-AFFD3734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4994275"/>
            <a:ext cx="1147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SCX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</a:rPr>
              <a:t>Basic-RP</a:t>
            </a:r>
          </a:p>
        </p:txBody>
      </p:sp>
      <p:grpSp>
        <p:nvGrpSpPr>
          <p:cNvPr id="10254" name="Group 28">
            <a:extLst>
              <a:ext uri="{FF2B5EF4-FFF2-40B4-BE49-F238E27FC236}">
                <a16:creationId xmlns:a16="http://schemas.microsoft.com/office/drawing/2014/main" id="{063273EF-6E7E-49FA-939B-0585DCCD4597}"/>
              </a:ext>
            </a:extLst>
          </p:cNvPr>
          <p:cNvGrpSpPr>
            <a:grpSpLocks/>
          </p:cNvGrpSpPr>
          <p:nvPr/>
        </p:nvGrpSpPr>
        <p:grpSpPr bwMode="auto">
          <a:xfrm>
            <a:off x="3751263" y="6324600"/>
            <a:ext cx="1146175" cy="407988"/>
            <a:chOff x="4789262" y="2068131"/>
            <a:chExt cx="1146469" cy="40750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E49701-AE89-4CB2-BC92-4554AADC7998}"/>
                </a:ext>
              </a:extLst>
            </p:cNvPr>
            <p:cNvSpPr/>
            <p:nvPr/>
          </p:nvSpPr>
          <p:spPr>
            <a:xfrm>
              <a:off x="4789262" y="2068131"/>
              <a:ext cx="1146469" cy="407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66" name="TextBox 30">
              <a:extLst>
                <a:ext uri="{FF2B5EF4-FFF2-40B4-BE49-F238E27FC236}">
                  <a16:creationId xmlns:a16="http://schemas.microsoft.com/office/drawing/2014/main" id="{EF2BE0DA-7FE4-4F67-9F2E-48AB4437C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9262" y="2087217"/>
              <a:ext cx="1146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Desalting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76D0F0A-B7C3-42FA-AC6C-E0A7DF133D3E}"/>
              </a:ext>
            </a:extLst>
          </p:cNvPr>
          <p:cNvSpPr txBox="1"/>
          <p:nvPr/>
        </p:nvSpPr>
        <p:spPr>
          <a:xfrm>
            <a:off x="2349500" y="2808288"/>
            <a:ext cx="11477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(optional)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ACF614-1DFE-4F5B-B9B1-57F2374FDB2E}"/>
              </a:ext>
            </a:extLst>
          </p:cNvPr>
          <p:cNvCxnSpPr/>
          <p:nvPr/>
        </p:nvCxnSpPr>
        <p:spPr>
          <a:xfrm rot="5400000">
            <a:off x="4044950" y="4702175"/>
            <a:ext cx="55880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B4FD12E-18A8-4FC9-A34C-B0CF2DC8CE74}"/>
              </a:ext>
            </a:extLst>
          </p:cNvPr>
          <p:cNvCxnSpPr/>
          <p:nvPr/>
        </p:nvCxnSpPr>
        <p:spPr>
          <a:xfrm rot="5400000">
            <a:off x="4044950" y="3670300"/>
            <a:ext cx="55880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13243A-7F2B-4938-970A-9029508BDB58}"/>
              </a:ext>
            </a:extLst>
          </p:cNvPr>
          <p:cNvCxnSpPr/>
          <p:nvPr/>
        </p:nvCxnSpPr>
        <p:spPr>
          <a:xfrm rot="5400000">
            <a:off x="4044950" y="2368550"/>
            <a:ext cx="55880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6FE9450-9649-41A0-9A77-31C7D21FBFE8}"/>
              </a:ext>
            </a:extLst>
          </p:cNvPr>
          <p:cNvSpPr txBox="1"/>
          <p:nvPr/>
        </p:nvSpPr>
        <p:spPr>
          <a:xfrm>
            <a:off x="2370138" y="5162550"/>
            <a:ext cx="11493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(optional)</a:t>
            </a:r>
          </a:p>
        </p:txBody>
      </p:sp>
      <p:grpSp>
        <p:nvGrpSpPr>
          <p:cNvPr id="10260" name="Group 10">
            <a:extLst>
              <a:ext uri="{FF2B5EF4-FFF2-40B4-BE49-F238E27FC236}">
                <a16:creationId xmlns:a16="http://schemas.microsoft.com/office/drawing/2014/main" id="{7BBFC956-EFCB-4111-9EE1-58295FE16612}"/>
              </a:ext>
            </a:extLst>
          </p:cNvPr>
          <p:cNvGrpSpPr>
            <a:grpSpLocks/>
          </p:cNvGrpSpPr>
          <p:nvPr/>
        </p:nvGrpSpPr>
        <p:grpSpPr bwMode="auto">
          <a:xfrm>
            <a:off x="1062038" y="2992438"/>
            <a:ext cx="1258887" cy="2384425"/>
            <a:chOff x="1061846" y="2993231"/>
            <a:chExt cx="1051195" cy="238412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8F2A68-7801-483D-9399-12C220DE650E}"/>
                </a:ext>
              </a:extLst>
            </p:cNvPr>
            <p:cNvCxnSpPr/>
            <p:nvPr/>
          </p:nvCxnSpPr>
          <p:spPr>
            <a:xfrm>
              <a:off x="1061846" y="2993231"/>
              <a:ext cx="1051195" cy="0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33DA947-7333-4352-BEAF-3A6351CA7D00}"/>
                </a:ext>
              </a:extLst>
            </p:cNvPr>
            <p:cNvCxnSpPr/>
            <p:nvPr/>
          </p:nvCxnSpPr>
          <p:spPr>
            <a:xfrm>
              <a:off x="1061846" y="5361478"/>
              <a:ext cx="1051195" cy="0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12CC8F-761A-49CA-AC67-940124E0706D}"/>
                </a:ext>
              </a:extLst>
            </p:cNvPr>
            <p:cNvCxnSpPr/>
            <p:nvPr/>
          </p:nvCxnSpPr>
          <p:spPr>
            <a:xfrm>
              <a:off x="1065822" y="2993231"/>
              <a:ext cx="0" cy="2384120"/>
            </a:xfrm>
            <a:prstGeom prst="line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5AF9BE4-876A-494F-B2EC-98388EDA8211}"/>
              </a:ext>
            </a:extLst>
          </p:cNvPr>
          <p:cNvSpPr txBox="1"/>
          <p:nvPr/>
        </p:nvSpPr>
        <p:spPr>
          <a:xfrm rot="16200000">
            <a:off x="-538956" y="4023519"/>
            <a:ext cx="27114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One or the other is performed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>
            <a:extLst>
              <a:ext uri="{FF2B5EF4-FFF2-40B4-BE49-F238E27FC236}">
                <a16:creationId xmlns:a16="http://schemas.microsoft.com/office/drawing/2014/main" id="{B95E5ED6-F8F6-4384-9DD4-A2FB4E01B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59" name="Text Box 79">
            <a:extLst>
              <a:ext uri="{FF2B5EF4-FFF2-40B4-BE49-F238E27FC236}">
                <a16:creationId xmlns:a16="http://schemas.microsoft.com/office/drawing/2014/main" id="{691AECED-FD54-4390-BB97-13BBC604A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1563688"/>
            <a:ext cx="3230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Arial" panose="020B0604020202020204" pitchFamily="34" charset="0"/>
              </a:rPr>
              <a:t>Multiplex Processing</a:t>
            </a:r>
          </a:p>
        </p:txBody>
      </p:sp>
      <p:grpSp>
        <p:nvGrpSpPr>
          <p:cNvPr id="18" name="Group 80">
            <a:extLst>
              <a:ext uri="{FF2B5EF4-FFF2-40B4-BE49-F238E27FC236}">
                <a16:creationId xmlns:a16="http://schemas.microsoft.com/office/drawing/2014/main" id="{E3D7BD7B-F831-4721-98D9-788DDCA754DE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2090738"/>
            <a:ext cx="5229225" cy="4460875"/>
            <a:chOff x="2429" y="1317"/>
            <a:chExt cx="3294" cy="2810"/>
          </a:xfrm>
        </p:grpSpPr>
        <p:sp>
          <p:nvSpPr>
            <p:cNvPr id="17479" name="Line 81">
              <a:extLst>
                <a:ext uri="{FF2B5EF4-FFF2-40B4-BE49-F238E27FC236}">
                  <a16:creationId xmlns:a16="http://schemas.microsoft.com/office/drawing/2014/main" id="{C391F5D9-1CB6-48C0-B4C3-620B6B747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396"/>
              <a:ext cx="0" cy="16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0" name="Group 82">
              <a:extLst>
                <a:ext uri="{FF2B5EF4-FFF2-40B4-BE49-F238E27FC236}">
                  <a16:creationId xmlns:a16="http://schemas.microsoft.com/office/drawing/2014/main" id="{8780F070-BEF8-4FDE-95C7-9AB7E05B2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9" y="1317"/>
              <a:ext cx="3294" cy="2810"/>
              <a:chOff x="2429" y="1317"/>
              <a:chExt cx="3294" cy="2810"/>
            </a:xfrm>
          </p:grpSpPr>
          <p:grpSp>
            <p:nvGrpSpPr>
              <p:cNvPr id="17481" name="Group 83">
                <a:extLst>
                  <a:ext uri="{FF2B5EF4-FFF2-40B4-BE49-F238E27FC236}">
                    <a16:creationId xmlns:a16="http://schemas.microsoft.com/office/drawing/2014/main" id="{A5557B87-E14F-4625-9026-DE4CE1B083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9" y="1317"/>
                <a:ext cx="3294" cy="1727"/>
                <a:chOff x="2423" y="1365"/>
                <a:chExt cx="3294" cy="1727"/>
              </a:xfrm>
            </p:grpSpPr>
            <p:grpSp>
              <p:nvGrpSpPr>
                <p:cNvPr id="17490" name="Group 84">
                  <a:extLst>
                    <a:ext uri="{FF2B5EF4-FFF2-40B4-BE49-F238E27FC236}">
                      <a16:creationId xmlns:a16="http://schemas.microsoft.com/office/drawing/2014/main" id="{F2985FB9-1879-42B0-A98B-6B3548D5E3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56" y="1371"/>
                  <a:ext cx="794" cy="1721"/>
                  <a:chOff x="3260" y="1371"/>
                  <a:chExt cx="794" cy="1721"/>
                </a:xfrm>
              </p:grpSpPr>
              <p:sp>
                <p:nvSpPr>
                  <p:cNvPr id="53298" name="Text Box 85">
                    <a:extLst>
                      <a:ext uri="{FF2B5EF4-FFF2-40B4-BE49-F238E27FC236}">
                        <a16:creationId xmlns:a16="http://schemas.microsoft.com/office/drawing/2014/main" id="{E0F2FE0D-7FE4-4248-A68F-739448BBFC1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89" y="1371"/>
                    <a:ext cx="537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Sample 2</a:t>
                    </a:r>
                  </a:p>
                </p:txBody>
              </p:sp>
              <p:sp>
                <p:nvSpPr>
                  <p:cNvPr id="17522" name="Text Box 86">
                    <a:extLst>
                      <a:ext uri="{FF2B5EF4-FFF2-40B4-BE49-F238E27FC236}">
                        <a16:creationId xmlns:a16="http://schemas.microsoft.com/office/drawing/2014/main" id="{60FC1709-C160-43B6-BDAF-39FCC5009F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0" y="1735"/>
                    <a:ext cx="7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Reduce, Alkylate,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and Digest</a:t>
                    </a:r>
                  </a:p>
                </p:txBody>
              </p:sp>
              <p:sp>
                <p:nvSpPr>
                  <p:cNvPr id="53300" name="Text Box 87">
                    <a:extLst>
                      <a:ext uri="{FF2B5EF4-FFF2-40B4-BE49-F238E27FC236}">
                        <a16:creationId xmlns:a16="http://schemas.microsoft.com/office/drawing/2014/main" id="{37E9BB38-DD3D-49F3-AA2A-8016004FA49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3" y="2205"/>
                    <a:ext cx="489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Digest 2</a:t>
                    </a:r>
                  </a:p>
                </p:txBody>
              </p:sp>
              <p:sp>
                <p:nvSpPr>
                  <p:cNvPr id="53301" name="Text Box 88">
                    <a:extLst>
                      <a:ext uri="{FF2B5EF4-FFF2-40B4-BE49-F238E27FC236}">
                        <a16:creationId xmlns:a16="http://schemas.microsoft.com/office/drawing/2014/main" id="{A428F10E-FDE0-4D06-891D-254452A9B0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0" y="2919"/>
                    <a:ext cx="794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Tag 2 Peptides</a:t>
                    </a:r>
                  </a:p>
                </p:txBody>
              </p:sp>
              <p:sp>
                <p:nvSpPr>
                  <p:cNvPr id="17525" name="Line 89">
                    <a:extLst>
                      <a:ext uri="{FF2B5EF4-FFF2-40B4-BE49-F238E27FC236}">
                        <a16:creationId xmlns:a16="http://schemas.microsoft.com/office/drawing/2014/main" id="{9ED8992D-DC8E-48D7-A6D1-03838290BA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7" y="196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6" name="Line 90">
                    <a:extLst>
                      <a:ext uri="{FF2B5EF4-FFF2-40B4-BE49-F238E27FC236}">
                        <a16:creationId xmlns:a16="http://schemas.microsoft.com/office/drawing/2014/main" id="{A52C62AF-C711-400B-93E6-089BFE6995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7" y="1548"/>
                    <a:ext cx="0" cy="21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7" name="Text Box 91">
                    <a:extLst>
                      <a:ext uri="{FF2B5EF4-FFF2-40B4-BE49-F238E27FC236}">
                        <a16:creationId xmlns:a16="http://schemas.microsoft.com/office/drawing/2014/main" id="{6D37F543-1531-4806-BD44-23800224D35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51" y="2503"/>
                    <a:ext cx="412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Tag 115</a:t>
                    </a:r>
                  </a:p>
                </p:txBody>
              </p:sp>
              <p:sp>
                <p:nvSpPr>
                  <p:cNvPr id="17528" name="Line 92">
                    <a:extLst>
                      <a:ext uri="{FF2B5EF4-FFF2-40B4-BE49-F238E27FC236}">
                        <a16:creationId xmlns:a16="http://schemas.microsoft.com/office/drawing/2014/main" id="{ACA273BD-FE20-4808-A867-1C9406A7DB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388"/>
                    <a:ext cx="0" cy="12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9" name="Line 93">
                    <a:extLst>
                      <a:ext uri="{FF2B5EF4-FFF2-40B4-BE49-F238E27FC236}">
                        <a16:creationId xmlns:a16="http://schemas.microsoft.com/office/drawing/2014/main" id="{81B299CB-B7B8-48C8-855A-A2A55FFEA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7" y="268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91" name="Group 94">
                  <a:extLst>
                    <a:ext uri="{FF2B5EF4-FFF2-40B4-BE49-F238E27FC236}">
                      <a16:creationId xmlns:a16="http://schemas.microsoft.com/office/drawing/2014/main" id="{CABD3AF0-1000-4B51-9295-053449F002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89" y="1365"/>
                  <a:ext cx="794" cy="1727"/>
                  <a:chOff x="4103" y="1365"/>
                  <a:chExt cx="794" cy="1727"/>
                </a:xfrm>
              </p:grpSpPr>
              <p:sp>
                <p:nvSpPr>
                  <p:cNvPr id="53289" name="Text Box 95">
                    <a:extLst>
                      <a:ext uri="{FF2B5EF4-FFF2-40B4-BE49-F238E27FC236}">
                        <a16:creationId xmlns:a16="http://schemas.microsoft.com/office/drawing/2014/main" id="{7FDEAD20-EFA3-410A-B318-EDF46D424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32" y="1365"/>
                    <a:ext cx="537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Sample 3</a:t>
                    </a:r>
                  </a:p>
                </p:txBody>
              </p:sp>
              <p:sp>
                <p:nvSpPr>
                  <p:cNvPr id="17513" name="Text Box 96">
                    <a:extLst>
                      <a:ext uri="{FF2B5EF4-FFF2-40B4-BE49-F238E27FC236}">
                        <a16:creationId xmlns:a16="http://schemas.microsoft.com/office/drawing/2014/main" id="{A5D08008-37EB-47DA-921E-224F003D30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13" y="1735"/>
                    <a:ext cx="7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Reduce, Alkylate,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and Digest</a:t>
                    </a:r>
                  </a:p>
                </p:txBody>
              </p:sp>
              <p:sp>
                <p:nvSpPr>
                  <p:cNvPr id="53291" name="Text Box 97">
                    <a:extLst>
                      <a:ext uri="{FF2B5EF4-FFF2-40B4-BE49-F238E27FC236}">
                        <a16:creationId xmlns:a16="http://schemas.microsoft.com/office/drawing/2014/main" id="{12B0F383-C1B5-4423-AF5A-6307851E481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6" y="2205"/>
                    <a:ext cx="489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Digest 3</a:t>
                    </a:r>
                  </a:p>
                </p:txBody>
              </p:sp>
              <p:sp>
                <p:nvSpPr>
                  <p:cNvPr id="53292" name="Text Box 98">
                    <a:extLst>
                      <a:ext uri="{FF2B5EF4-FFF2-40B4-BE49-F238E27FC236}">
                        <a16:creationId xmlns:a16="http://schemas.microsoft.com/office/drawing/2014/main" id="{066A0AAF-F566-4848-B250-07666F5C3A8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3" y="2919"/>
                    <a:ext cx="794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Tag 3 Peptides</a:t>
                    </a:r>
                  </a:p>
                </p:txBody>
              </p:sp>
              <p:sp>
                <p:nvSpPr>
                  <p:cNvPr id="17516" name="Line 99">
                    <a:extLst>
                      <a:ext uri="{FF2B5EF4-FFF2-40B4-BE49-F238E27FC236}">
                        <a16:creationId xmlns:a16="http://schemas.microsoft.com/office/drawing/2014/main" id="{2AC7DD6A-C6ED-444D-8D0F-F6F7A0BA2B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96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7" name="Line 100">
                    <a:extLst>
                      <a:ext uri="{FF2B5EF4-FFF2-40B4-BE49-F238E27FC236}">
                        <a16:creationId xmlns:a16="http://schemas.microsoft.com/office/drawing/2014/main" id="{55F09F43-39E3-4301-AE17-8EDC0C2A8A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0" y="1542"/>
                    <a:ext cx="0" cy="21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8" name="Text Box 101">
                    <a:extLst>
                      <a:ext uri="{FF2B5EF4-FFF2-40B4-BE49-F238E27FC236}">
                        <a16:creationId xmlns:a16="http://schemas.microsoft.com/office/drawing/2014/main" id="{9917CB37-461A-48B9-8FA0-DFAC124778B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94" y="2503"/>
                    <a:ext cx="412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Tag 116</a:t>
                    </a:r>
                  </a:p>
                </p:txBody>
              </p:sp>
              <p:sp>
                <p:nvSpPr>
                  <p:cNvPr id="17519" name="Line 102">
                    <a:extLst>
                      <a:ext uri="{FF2B5EF4-FFF2-40B4-BE49-F238E27FC236}">
                        <a16:creationId xmlns:a16="http://schemas.microsoft.com/office/drawing/2014/main" id="{1291C7FB-0087-4AB7-ADB9-3DF9886D1B1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0" y="2388"/>
                    <a:ext cx="0" cy="12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20" name="Line 103">
                    <a:extLst>
                      <a:ext uri="{FF2B5EF4-FFF2-40B4-BE49-F238E27FC236}">
                        <a16:creationId xmlns:a16="http://schemas.microsoft.com/office/drawing/2014/main" id="{3EB8AA2C-15EC-408B-BCA4-CD761018FE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00" y="268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92" name="Group 104">
                  <a:extLst>
                    <a:ext uri="{FF2B5EF4-FFF2-40B4-BE49-F238E27FC236}">
                      <a16:creationId xmlns:a16="http://schemas.microsoft.com/office/drawing/2014/main" id="{FFB21589-97E8-4BB8-91C3-D7CBD5D12E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923" y="1371"/>
                  <a:ext cx="794" cy="1721"/>
                  <a:chOff x="4923" y="1371"/>
                  <a:chExt cx="794" cy="1721"/>
                </a:xfrm>
              </p:grpSpPr>
              <p:sp>
                <p:nvSpPr>
                  <p:cNvPr id="53280" name="Text Box 105">
                    <a:extLst>
                      <a:ext uri="{FF2B5EF4-FFF2-40B4-BE49-F238E27FC236}">
                        <a16:creationId xmlns:a16="http://schemas.microsoft.com/office/drawing/2014/main" id="{E04ED92A-8F28-4372-BA59-347F58C664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1" y="1371"/>
                    <a:ext cx="537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Sample 4</a:t>
                    </a:r>
                  </a:p>
                </p:txBody>
              </p:sp>
              <p:sp>
                <p:nvSpPr>
                  <p:cNvPr id="17504" name="Text Box 106">
                    <a:extLst>
                      <a:ext uri="{FF2B5EF4-FFF2-40B4-BE49-F238E27FC236}">
                        <a16:creationId xmlns:a16="http://schemas.microsoft.com/office/drawing/2014/main" id="{6721BD3E-AEE9-4204-8042-DF997D8EE3D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32" y="1735"/>
                    <a:ext cx="7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Reduce, Alkylate,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and Digest</a:t>
                    </a:r>
                  </a:p>
                </p:txBody>
              </p:sp>
              <p:sp>
                <p:nvSpPr>
                  <p:cNvPr id="53282" name="Text Box 107">
                    <a:extLst>
                      <a:ext uri="{FF2B5EF4-FFF2-40B4-BE49-F238E27FC236}">
                        <a16:creationId xmlns:a16="http://schemas.microsoft.com/office/drawing/2014/main" id="{2A0EAA1E-2131-48E4-AC4A-760C3F46417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75" y="2205"/>
                    <a:ext cx="489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Digest 4</a:t>
                    </a:r>
                  </a:p>
                </p:txBody>
              </p:sp>
              <p:sp>
                <p:nvSpPr>
                  <p:cNvPr id="53283" name="Text Box 108">
                    <a:extLst>
                      <a:ext uri="{FF2B5EF4-FFF2-40B4-BE49-F238E27FC236}">
                        <a16:creationId xmlns:a16="http://schemas.microsoft.com/office/drawing/2014/main" id="{A1CACEF2-9148-4D53-BADB-CAFE1861F53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3" y="2919"/>
                    <a:ext cx="794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</a:rPr>
                      <a:t>Tag 4 Peptides</a:t>
                    </a:r>
                  </a:p>
                </p:txBody>
              </p:sp>
              <p:sp>
                <p:nvSpPr>
                  <p:cNvPr id="17507" name="Line 109">
                    <a:extLst>
                      <a:ext uri="{FF2B5EF4-FFF2-40B4-BE49-F238E27FC236}">
                        <a16:creationId xmlns:a16="http://schemas.microsoft.com/office/drawing/2014/main" id="{A0E95F6C-A95E-43D5-BC76-CE89B8F466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0" y="196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8" name="Line 110">
                    <a:extLst>
                      <a:ext uri="{FF2B5EF4-FFF2-40B4-BE49-F238E27FC236}">
                        <a16:creationId xmlns:a16="http://schemas.microsoft.com/office/drawing/2014/main" id="{1CBD9171-8299-4FD8-88C5-2DD8ED0637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0" y="1554"/>
                    <a:ext cx="0" cy="21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9" name="Text Box 111">
                    <a:extLst>
                      <a:ext uri="{FF2B5EF4-FFF2-40B4-BE49-F238E27FC236}">
                        <a16:creationId xmlns:a16="http://schemas.microsoft.com/office/drawing/2014/main" id="{C1AE7A12-141D-4FA0-867C-256AB6032B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4" y="2503"/>
                    <a:ext cx="412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Tag 117</a:t>
                    </a:r>
                  </a:p>
                </p:txBody>
              </p:sp>
              <p:sp>
                <p:nvSpPr>
                  <p:cNvPr id="17510" name="Line 112">
                    <a:extLst>
                      <a:ext uri="{FF2B5EF4-FFF2-40B4-BE49-F238E27FC236}">
                        <a16:creationId xmlns:a16="http://schemas.microsoft.com/office/drawing/2014/main" id="{B11C86AA-94C0-49CC-A355-21C944239D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0" y="2388"/>
                    <a:ext cx="0" cy="12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11" name="Line 113">
                    <a:extLst>
                      <a:ext uri="{FF2B5EF4-FFF2-40B4-BE49-F238E27FC236}">
                        <a16:creationId xmlns:a16="http://schemas.microsoft.com/office/drawing/2014/main" id="{5E4A3A40-E83D-4EF6-B174-0F2C08B69D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0" y="268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93" name="Group 114">
                  <a:extLst>
                    <a:ext uri="{FF2B5EF4-FFF2-40B4-BE49-F238E27FC236}">
                      <a16:creationId xmlns:a16="http://schemas.microsoft.com/office/drawing/2014/main" id="{C14662C9-A6CA-4E00-8441-6E57E31EFF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23" y="1365"/>
                  <a:ext cx="794" cy="1727"/>
                  <a:chOff x="2423" y="1365"/>
                  <a:chExt cx="794" cy="1727"/>
                </a:xfrm>
              </p:grpSpPr>
              <p:sp>
                <p:nvSpPr>
                  <p:cNvPr id="53271" name="Text Box 115">
                    <a:extLst>
                      <a:ext uri="{FF2B5EF4-FFF2-40B4-BE49-F238E27FC236}">
                        <a16:creationId xmlns:a16="http://schemas.microsoft.com/office/drawing/2014/main" id="{7141F5C0-1D77-411C-ACA1-F479AE41AC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2" y="1365"/>
                    <a:ext cx="537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</a:rPr>
                      <a:t>Sample 1</a:t>
                    </a:r>
                  </a:p>
                </p:txBody>
              </p:sp>
              <p:sp>
                <p:nvSpPr>
                  <p:cNvPr id="17495" name="Text Box 116">
                    <a:extLst>
                      <a:ext uri="{FF2B5EF4-FFF2-40B4-BE49-F238E27FC236}">
                        <a16:creationId xmlns:a16="http://schemas.microsoft.com/office/drawing/2014/main" id="{FAA89E25-DE8E-4017-84EA-E4A7F238B3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3" y="1735"/>
                    <a:ext cx="7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Reduce, Alkylate,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and Digest</a:t>
                    </a:r>
                  </a:p>
                </p:txBody>
              </p:sp>
              <p:sp>
                <p:nvSpPr>
                  <p:cNvPr id="53273" name="Text Box 117">
                    <a:extLst>
                      <a:ext uri="{FF2B5EF4-FFF2-40B4-BE49-F238E27FC236}">
                        <a16:creationId xmlns:a16="http://schemas.microsoft.com/office/drawing/2014/main" id="{2C17EE21-A3C9-46DE-8990-75F148F76A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76" y="2205"/>
                    <a:ext cx="489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</a:rPr>
                      <a:t>Digest 1</a:t>
                    </a:r>
                  </a:p>
                </p:txBody>
              </p:sp>
              <p:sp>
                <p:nvSpPr>
                  <p:cNvPr id="53274" name="Text Box 118">
                    <a:extLst>
                      <a:ext uri="{FF2B5EF4-FFF2-40B4-BE49-F238E27FC236}">
                        <a16:creationId xmlns:a16="http://schemas.microsoft.com/office/drawing/2014/main" id="{E5BDC330-CDDE-47DB-B106-8F436F116C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23" y="2919"/>
                    <a:ext cx="794" cy="17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  <a:defRPr/>
                    </a:pPr>
                    <a:r>
                      <a:rPr lang="en-US" altLang="en-US" sz="1200" b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</a:rPr>
                      <a:t>Tag 1 Peptides</a:t>
                    </a:r>
                  </a:p>
                </p:txBody>
              </p:sp>
              <p:sp>
                <p:nvSpPr>
                  <p:cNvPr id="17498" name="Line 119">
                    <a:extLst>
                      <a:ext uri="{FF2B5EF4-FFF2-40B4-BE49-F238E27FC236}">
                        <a16:creationId xmlns:a16="http://schemas.microsoft.com/office/drawing/2014/main" id="{EC9B0731-E7BD-444B-BE31-C61F632191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0" y="1962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99" name="Line 120">
                    <a:extLst>
                      <a:ext uri="{FF2B5EF4-FFF2-40B4-BE49-F238E27FC236}">
                        <a16:creationId xmlns:a16="http://schemas.microsoft.com/office/drawing/2014/main" id="{B0418795-F970-4421-800D-70D42EC6EF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0" y="1542"/>
                    <a:ext cx="0" cy="21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0" name="Text Box 121">
                    <a:extLst>
                      <a:ext uri="{FF2B5EF4-FFF2-40B4-BE49-F238E27FC236}">
                        <a16:creationId xmlns:a16="http://schemas.microsoft.com/office/drawing/2014/main" id="{03BCD24A-9165-4471-9BD5-34F1A373B1C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14" y="2503"/>
                    <a:ext cx="412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Tag 114</a:t>
                    </a:r>
                  </a:p>
                </p:txBody>
              </p:sp>
              <p:sp>
                <p:nvSpPr>
                  <p:cNvPr id="17501" name="Line 122">
                    <a:extLst>
                      <a:ext uri="{FF2B5EF4-FFF2-40B4-BE49-F238E27FC236}">
                        <a16:creationId xmlns:a16="http://schemas.microsoft.com/office/drawing/2014/main" id="{1E4F67E7-81E8-4C81-B931-B27F6BB8EC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382"/>
                    <a:ext cx="0" cy="126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02" name="Line 123">
                    <a:extLst>
                      <a:ext uri="{FF2B5EF4-FFF2-40B4-BE49-F238E27FC236}">
                        <a16:creationId xmlns:a16="http://schemas.microsoft.com/office/drawing/2014/main" id="{35A4D29A-8A37-40E9-8237-579B0EA9A1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0" y="2676"/>
                    <a:ext cx="0" cy="228"/>
                  </a:xfrm>
                  <a:prstGeom prst="line">
                    <a:avLst/>
                  </a:prstGeom>
                  <a:noFill/>
                  <a:ln w="76200">
                    <a:solidFill>
                      <a:schemeClr val="bg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482" name="Group 124">
                <a:extLst>
                  <a:ext uri="{FF2B5EF4-FFF2-40B4-BE49-F238E27FC236}">
                    <a16:creationId xmlns:a16="http://schemas.microsoft.com/office/drawing/2014/main" id="{E7846D5F-9A75-4A4E-A479-F67172BE78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2" y="3054"/>
                <a:ext cx="2172" cy="1073"/>
                <a:chOff x="2952" y="3054"/>
                <a:chExt cx="2172" cy="1073"/>
              </a:xfrm>
            </p:grpSpPr>
            <p:sp>
              <p:nvSpPr>
                <p:cNvPr id="17483" name="Line 125">
                  <a:extLst>
                    <a:ext uri="{FF2B5EF4-FFF2-40B4-BE49-F238E27FC236}">
                      <a16:creationId xmlns:a16="http://schemas.microsoft.com/office/drawing/2014/main" id="{EC4DD77B-E6B5-4E89-974B-40F3CCB01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2" y="3072"/>
                  <a:ext cx="1104" cy="30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4" name="Line 126">
                  <a:extLst>
                    <a:ext uri="{FF2B5EF4-FFF2-40B4-BE49-F238E27FC236}">
                      <a16:creationId xmlns:a16="http://schemas.microsoft.com/office/drawing/2014/main" id="{497EEA7C-0259-44A3-97D4-B8F7C1E9A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2" y="3060"/>
                  <a:ext cx="252" cy="312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127">
                  <a:extLst>
                    <a:ext uri="{FF2B5EF4-FFF2-40B4-BE49-F238E27FC236}">
                      <a16:creationId xmlns:a16="http://schemas.microsoft.com/office/drawing/2014/main" id="{40027785-DDCB-45B2-8229-80A30AF340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50" y="3054"/>
                  <a:ext cx="300" cy="336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128">
                  <a:extLst>
                    <a:ext uri="{FF2B5EF4-FFF2-40B4-BE49-F238E27FC236}">
                      <a16:creationId xmlns:a16="http://schemas.microsoft.com/office/drawing/2014/main" id="{81DDADFB-789E-4BD2-B47D-06493D2BF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62" y="3066"/>
                  <a:ext cx="1062" cy="31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Text Box 129">
                  <a:extLst>
                    <a:ext uri="{FF2B5EF4-FFF2-40B4-BE49-F238E27FC236}">
                      <a16:creationId xmlns:a16="http://schemas.microsoft.com/office/drawing/2014/main" id="{AF4BF4C1-7017-4B84-85AB-AA9ECC9BE3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01" y="3579"/>
                  <a:ext cx="1322" cy="1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latin typeface="Arial" panose="020B0604020202020204" pitchFamily="34" charset="0"/>
                    </a:rPr>
                    <a:t>Combine Peptide Mixtures</a:t>
                  </a:r>
                </a:p>
              </p:txBody>
            </p:sp>
            <p:sp>
              <p:nvSpPr>
                <p:cNvPr id="17488" name="Line 130">
                  <a:extLst>
                    <a:ext uri="{FF2B5EF4-FFF2-40B4-BE49-F238E27FC236}">
                      <a16:creationId xmlns:a16="http://schemas.microsoft.com/office/drawing/2014/main" id="{6850A0F0-D52C-4D57-81B4-CFC58CB98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8" y="3768"/>
                  <a:ext cx="0" cy="168"/>
                </a:xfrm>
                <a:prstGeom prst="line">
                  <a:avLst/>
                </a:prstGeom>
                <a:noFill/>
                <a:ln w="3810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Text Box 131">
                  <a:extLst>
                    <a:ext uri="{FF2B5EF4-FFF2-40B4-BE49-F238E27FC236}">
                      <a16:creationId xmlns:a16="http://schemas.microsoft.com/office/drawing/2014/main" id="{BB40F208-9CC3-4B23-A637-856FFBFB32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542" y="3973"/>
                  <a:ext cx="1059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Fractionate, MS Analysis</a:t>
                  </a:r>
                </a:p>
              </p:txBody>
            </p:sp>
          </p:grpSp>
        </p:grpSp>
      </p:grpSp>
      <p:sp>
        <p:nvSpPr>
          <p:cNvPr id="17413" name="Text Box 2">
            <a:extLst>
              <a:ext uri="{FF2B5EF4-FFF2-40B4-BE49-F238E27FC236}">
                <a16:creationId xmlns:a16="http://schemas.microsoft.com/office/drawing/2014/main" id="{06798361-221D-4406-95F2-1B55E01C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1057275"/>
            <a:ext cx="3330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>
                <a:solidFill>
                  <a:schemeClr val="bg1"/>
                </a:solidFill>
                <a:latin typeface="Arial" panose="020B0604020202020204" pitchFamily="34" charset="0"/>
              </a:rPr>
              <a:t>4-plex experimental setup</a:t>
            </a:r>
          </a:p>
        </p:txBody>
      </p:sp>
      <p:grpSp>
        <p:nvGrpSpPr>
          <p:cNvPr id="17414" name="Group 2">
            <a:extLst>
              <a:ext uri="{FF2B5EF4-FFF2-40B4-BE49-F238E27FC236}">
                <a16:creationId xmlns:a16="http://schemas.microsoft.com/office/drawing/2014/main" id="{42A6F76D-5EC2-4D35-97AB-E5C9D329B309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1738313"/>
            <a:ext cx="1190625" cy="874712"/>
            <a:chOff x="356632" y="1737532"/>
            <a:chExt cx="1189336" cy="875488"/>
          </a:xfrm>
        </p:grpSpPr>
        <p:grpSp>
          <p:nvGrpSpPr>
            <p:cNvPr id="17465" name="Group 132">
              <a:extLst>
                <a:ext uri="{FF2B5EF4-FFF2-40B4-BE49-F238E27FC236}">
                  <a16:creationId xmlns:a16="http://schemas.microsoft.com/office/drawing/2014/main" id="{447EAE4D-0F2D-4BE4-B599-B5D4C05284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32" y="1737532"/>
              <a:ext cx="1189336" cy="875488"/>
              <a:chOff x="1313233" y="1712069"/>
              <a:chExt cx="1189336" cy="875488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391F0150-360B-4A30-9DF4-6A268880E8A0}"/>
                  </a:ext>
                </a:extLst>
              </p:cNvPr>
              <p:cNvSpPr/>
              <p:nvPr/>
            </p:nvSpPr>
            <p:spPr>
              <a:xfrm>
                <a:off x="1313233" y="2150608"/>
                <a:ext cx="1189336" cy="436949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047FA148-BAAF-42DA-9E23-39DE5A910C59}"/>
                  </a:ext>
                </a:extLst>
              </p:cNvPr>
              <p:cNvSpPr/>
              <p:nvPr/>
            </p:nvSpPr>
            <p:spPr>
              <a:xfrm>
                <a:off x="1313233" y="1712069"/>
                <a:ext cx="1189336" cy="438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DC6C1AB-B08C-45FE-8BAE-9E201D1A1754}"/>
                  </a:ext>
                </a:extLst>
              </p:cNvPr>
              <p:cNvCxnSpPr>
                <a:stCxn id="155" idx="2"/>
                <a:endCxn id="154" idx="2"/>
              </p:cNvCxnSpPr>
              <p:nvPr/>
            </p:nvCxnSpPr>
            <p:spPr>
              <a:xfrm>
                <a:off x="1313233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B32B1A13-C76B-4C44-B6AC-801F11A5C644}"/>
                  </a:ext>
                </a:extLst>
              </p:cNvPr>
              <p:cNvCxnSpPr/>
              <p:nvPr/>
            </p:nvCxnSpPr>
            <p:spPr>
              <a:xfrm>
                <a:off x="2502569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CEDD70D-B895-450E-8853-D35AA4B70A3B}"/>
                  </a:ext>
                </a:extLst>
              </p:cNvPr>
              <p:cNvSpPr/>
              <p:nvPr/>
            </p:nvSpPr>
            <p:spPr>
              <a:xfrm>
                <a:off x="1552685" y="228407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53A5E892-31A4-4403-817F-E833005638EB}"/>
                  </a:ext>
                </a:extLst>
              </p:cNvPr>
              <p:cNvSpPr/>
              <p:nvPr/>
            </p:nvSpPr>
            <p:spPr>
              <a:xfrm>
                <a:off x="1633561" y="2361932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BFFD708-643F-406E-B380-8D526A65B5A7}"/>
                  </a:ext>
                </a:extLst>
              </p:cNvPr>
              <p:cNvSpPr/>
              <p:nvPr/>
            </p:nvSpPr>
            <p:spPr>
              <a:xfrm>
                <a:off x="1704920" y="2276131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128DAFD-0E96-4088-9EE7-C09F35179B4F}"/>
                  </a:ext>
                </a:extLst>
              </p:cNvPr>
              <p:cNvSpPr/>
              <p:nvPr/>
            </p:nvSpPr>
            <p:spPr>
              <a:xfrm>
                <a:off x="1793724" y="235716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48455418-771C-4B7D-B049-796B0DCAD1A1}"/>
                  </a:ext>
                </a:extLst>
              </p:cNvPr>
              <p:cNvSpPr/>
              <p:nvPr/>
            </p:nvSpPr>
            <p:spPr>
              <a:xfrm>
                <a:off x="1860327" y="2257064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5D27399-55FA-4518-8B3F-15F242BA85E8}"/>
                  </a:ext>
                </a:extLst>
              </p:cNvPr>
              <p:cNvSpPr/>
              <p:nvPr/>
            </p:nvSpPr>
            <p:spPr>
              <a:xfrm>
                <a:off x="1985604" y="2368288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2C4F2AD2-01DA-419B-BD92-02ACD890AE53}"/>
                  </a:ext>
                </a:extLst>
              </p:cNvPr>
              <p:cNvSpPr/>
              <p:nvPr/>
            </p:nvSpPr>
            <p:spPr>
              <a:xfrm>
                <a:off x="1704920" y="2436611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7AF42932-7B75-45C9-809E-F0174D5B5B98}"/>
                  </a:ext>
                </a:extLst>
              </p:cNvPr>
              <p:cNvSpPr/>
              <p:nvPr/>
            </p:nvSpPr>
            <p:spPr>
              <a:xfrm>
                <a:off x="1888871" y="2454089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66" name="TextBox 1">
              <a:extLst>
                <a:ext uri="{FF2B5EF4-FFF2-40B4-BE49-F238E27FC236}">
                  <a16:creationId xmlns:a16="http://schemas.microsoft.com/office/drawing/2014/main" id="{95145FEE-2E47-4073-B441-406A73380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669" y="1775405"/>
              <a:ext cx="1090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Condition 1</a:t>
              </a:r>
            </a:p>
          </p:txBody>
        </p:sp>
      </p:grpSp>
      <p:grpSp>
        <p:nvGrpSpPr>
          <p:cNvPr id="17415" name="Group 3">
            <a:extLst>
              <a:ext uri="{FF2B5EF4-FFF2-40B4-BE49-F238E27FC236}">
                <a16:creationId xmlns:a16="http://schemas.microsoft.com/office/drawing/2014/main" id="{BDD8ADCE-429E-457B-96DA-0681BCEB27C2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2903538"/>
            <a:ext cx="1190625" cy="874712"/>
            <a:chOff x="356632" y="2880500"/>
            <a:chExt cx="1189336" cy="875488"/>
          </a:xfrm>
        </p:grpSpPr>
        <p:grpSp>
          <p:nvGrpSpPr>
            <p:cNvPr id="17451" name="Group 133">
              <a:extLst>
                <a:ext uri="{FF2B5EF4-FFF2-40B4-BE49-F238E27FC236}">
                  <a16:creationId xmlns:a16="http://schemas.microsoft.com/office/drawing/2014/main" id="{874556FF-37F3-4412-B8C1-616C51CE8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32" y="2880500"/>
              <a:ext cx="1189336" cy="875488"/>
              <a:chOff x="1313233" y="1712069"/>
              <a:chExt cx="1189336" cy="875488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FAD3F923-05B8-4D44-BDCD-BDC93D39BB31}"/>
                  </a:ext>
                </a:extLst>
              </p:cNvPr>
              <p:cNvSpPr/>
              <p:nvPr/>
            </p:nvSpPr>
            <p:spPr>
              <a:xfrm>
                <a:off x="1313233" y="2150608"/>
                <a:ext cx="1189336" cy="43694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39610B4-E8AC-416F-BF1A-ADC2C9DD6174}"/>
                  </a:ext>
                </a:extLst>
              </p:cNvPr>
              <p:cNvSpPr/>
              <p:nvPr/>
            </p:nvSpPr>
            <p:spPr>
              <a:xfrm>
                <a:off x="1313233" y="1712069"/>
                <a:ext cx="1189336" cy="438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E894CDD-5E75-41E2-BE3D-63C2ACDF22F2}"/>
                  </a:ext>
                </a:extLst>
              </p:cNvPr>
              <p:cNvCxnSpPr>
                <a:stCxn id="143" idx="2"/>
                <a:endCxn id="142" idx="2"/>
              </p:cNvCxnSpPr>
              <p:nvPr/>
            </p:nvCxnSpPr>
            <p:spPr>
              <a:xfrm>
                <a:off x="1313233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CE7B5CB-DD94-40BE-84C0-19FADEEDDF98}"/>
                  </a:ext>
                </a:extLst>
              </p:cNvPr>
              <p:cNvCxnSpPr/>
              <p:nvPr/>
            </p:nvCxnSpPr>
            <p:spPr>
              <a:xfrm>
                <a:off x="2502569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7894322-1AB7-420B-81B1-50A6DDED3CAE}"/>
                  </a:ext>
                </a:extLst>
              </p:cNvPr>
              <p:cNvSpPr/>
              <p:nvPr/>
            </p:nvSpPr>
            <p:spPr>
              <a:xfrm>
                <a:off x="1552685" y="228407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D6F193D-FFD3-425F-AB8C-3548048BDA22}"/>
                  </a:ext>
                </a:extLst>
              </p:cNvPr>
              <p:cNvSpPr/>
              <p:nvPr/>
            </p:nvSpPr>
            <p:spPr>
              <a:xfrm>
                <a:off x="1633561" y="2361932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DD382CC4-A173-4D6F-B462-AF01A6E9C6C3}"/>
                  </a:ext>
                </a:extLst>
              </p:cNvPr>
              <p:cNvSpPr/>
              <p:nvPr/>
            </p:nvSpPr>
            <p:spPr>
              <a:xfrm>
                <a:off x="1704920" y="2276131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54C3035-38DB-4DDA-8355-5A9E04BCE7C6}"/>
                  </a:ext>
                </a:extLst>
              </p:cNvPr>
              <p:cNvSpPr/>
              <p:nvPr/>
            </p:nvSpPr>
            <p:spPr>
              <a:xfrm>
                <a:off x="1793724" y="235716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BB87ED1-D54F-48AC-B9E0-DC4BC5C5DFF0}"/>
                  </a:ext>
                </a:extLst>
              </p:cNvPr>
              <p:cNvSpPr/>
              <p:nvPr/>
            </p:nvSpPr>
            <p:spPr>
              <a:xfrm>
                <a:off x="1860327" y="2257064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172F1814-35A9-4512-8E5A-6FFF90A1E42F}"/>
                  </a:ext>
                </a:extLst>
              </p:cNvPr>
              <p:cNvSpPr/>
              <p:nvPr/>
            </p:nvSpPr>
            <p:spPr>
              <a:xfrm>
                <a:off x="1985604" y="2368288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114E6CB9-CEF2-4FDC-8523-41EB885F51D2}"/>
                  </a:ext>
                </a:extLst>
              </p:cNvPr>
              <p:cNvSpPr/>
              <p:nvPr/>
            </p:nvSpPr>
            <p:spPr>
              <a:xfrm>
                <a:off x="1704920" y="2436611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CE655AF-141F-4E86-8134-BDE0ACCF3AA5}"/>
                  </a:ext>
                </a:extLst>
              </p:cNvPr>
              <p:cNvSpPr/>
              <p:nvPr/>
            </p:nvSpPr>
            <p:spPr>
              <a:xfrm>
                <a:off x="1888871" y="2454089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52" name="TextBox 193">
              <a:extLst>
                <a:ext uri="{FF2B5EF4-FFF2-40B4-BE49-F238E27FC236}">
                  <a16:creationId xmlns:a16="http://schemas.microsoft.com/office/drawing/2014/main" id="{9AC175DB-8E11-43A9-B040-8F63480EE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85" y="2916113"/>
              <a:ext cx="1090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Condition 2</a:t>
              </a:r>
            </a:p>
          </p:txBody>
        </p:sp>
      </p:grpSp>
      <p:grpSp>
        <p:nvGrpSpPr>
          <p:cNvPr id="17416" name="Group 4">
            <a:extLst>
              <a:ext uri="{FF2B5EF4-FFF2-40B4-BE49-F238E27FC236}">
                <a16:creationId xmlns:a16="http://schemas.microsoft.com/office/drawing/2014/main" id="{B4327362-147D-4217-9842-9F38AAB0BCC3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4068763"/>
            <a:ext cx="1190625" cy="874712"/>
            <a:chOff x="338204" y="4056726"/>
            <a:chExt cx="1189336" cy="875488"/>
          </a:xfrm>
        </p:grpSpPr>
        <p:grpSp>
          <p:nvGrpSpPr>
            <p:cNvPr id="17437" name="Group 165">
              <a:extLst>
                <a:ext uri="{FF2B5EF4-FFF2-40B4-BE49-F238E27FC236}">
                  <a16:creationId xmlns:a16="http://schemas.microsoft.com/office/drawing/2014/main" id="{228E2975-36AC-4BFA-81F6-43266F2688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204" y="4056726"/>
              <a:ext cx="1189336" cy="875488"/>
              <a:chOff x="1313233" y="1712069"/>
              <a:chExt cx="1189336" cy="875488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100A191-3E9A-4173-AF77-ED317E0E9895}"/>
                  </a:ext>
                </a:extLst>
              </p:cNvPr>
              <p:cNvSpPr/>
              <p:nvPr/>
            </p:nvSpPr>
            <p:spPr>
              <a:xfrm>
                <a:off x="1313233" y="2150608"/>
                <a:ext cx="1189336" cy="43694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301BA756-A19C-428B-AAE5-9A5B89B4E6C0}"/>
                  </a:ext>
                </a:extLst>
              </p:cNvPr>
              <p:cNvSpPr/>
              <p:nvPr/>
            </p:nvSpPr>
            <p:spPr>
              <a:xfrm>
                <a:off x="1313233" y="1712069"/>
                <a:ext cx="1189336" cy="438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4CD50C0C-0BA7-4BFE-8AD2-69A9EF1B8704}"/>
                  </a:ext>
                </a:extLst>
              </p:cNvPr>
              <p:cNvCxnSpPr>
                <a:stCxn id="168" idx="2"/>
                <a:endCxn id="167" idx="2"/>
              </p:cNvCxnSpPr>
              <p:nvPr/>
            </p:nvCxnSpPr>
            <p:spPr>
              <a:xfrm>
                <a:off x="1313233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03FA8A00-2991-4395-AF88-8157883F25F7}"/>
                  </a:ext>
                </a:extLst>
              </p:cNvPr>
              <p:cNvCxnSpPr/>
              <p:nvPr/>
            </p:nvCxnSpPr>
            <p:spPr>
              <a:xfrm>
                <a:off x="2502569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8E46DDA-4B0B-4FCD-A25B-02CC6BF6C9BD}"/>
                  </a:ext>
                </a:extLst>
              </p:cNvPr>
              <p:cNvSpPr/>
              <p:nvPr/>
            </p:nvSpPr>
            <p:spPr>
              <a:xfrm>
                <a:off x="1552685" y="228407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AFF3E5F0-F783-40CC-B5D5-3CF4327F7410}"/>
                  </a:ext>
                </a:extLst>
              </p:cNvPr>
              <p:cNvSpPr/>
              <p:nvPr/>
            </p:nvSpPr>
            <p:spPr>
              <a:xfrm>
                <a:off x="1633561" y="2361932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6A8C737B-3D87-4694-9658-0C3C7B657EA0}"/>
                  </a:ext>
                </a:extLst>
              </p:cNvPr>
              <p:cNvSpPr/>
              <p:nvPr/>
            </p:nvSpPr>
            <p:spPr>
              <a:xfrm>
                <a:off x="1704920" y="2276131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77290AA1-A645-45E4-A8D5-0E70FDF05654}"/>
                  </a:ext>
                </a:extLst>
              </p:cNvPr>
              <p:cNvSpPr/>
              <p:nvPr/>
            </p:nvSpPr>
            <p:spPr>
              <a:xfrm>
                <a:off x="1793724" y="235716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C26B26E-1519-4054-A19A-E296D4C86A30}"/>
                  </a:ext>
                </a:extLst>
              </p:cNvPr>
              <p:cNvSpPr/>
              <p:nvPr/>
            </p:nvSpPr>
            <p:spPr>
              <a:xfrm>
                <a:off x="1860327" y="2257064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BDBCB396-26F9-4B21-BE0D-200B0B515DA6}"/>
                  </a:ext>
                </a:extLst>
              </p:cNvPr>
              <p:cNvSpPr/>
              <p:nvPr/>
            </p:nvSpPr>
            <p:spPr>
              <a:xfrm>
                <a:off x="1985604" y="2368288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E0B1037-9DB6-4535-A4F2-32AFF227BC03}"/>
                  </a:ext>
                </a:extLst>
              </p:cNvPr>
              <p:cNvSpPr/>
              <p:nvPr/>
            </p:nvSpPr>
            <p:spPr>
              <a:xfrm>
                <a:off x="1704920" y="2436611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A0DC3808-93CE-4DAB-B828-5B3273C0E4D1}"/>
                  </a:ext>
                </a:extLst>
              </p:cNvPr>
              <p:cNvSpPr/>
              <p:nvPr/>
            </p:nvSpPr>
            <p:spPr>
              <a:xfrm>
                <a:off x="1888871" y="2454089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38" name="TextBox 194">
              <a:extLst>
                <a:ext uri="{FF2B5EF4-FFF2-40B4-BE49-F238E27FC236}">
                  <a16:creationId xmlns:a16="http://schemas.microsoft.com/office/drawing/2014/main" id="{B3BC2DD7-E994-4B30-9C4D-5D301A2FF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145" y="4118641"/>
              <a:ext cx="1090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Condition 3</a:t>
              </a:r>
            </a:p>
          </p:txBody>
        </p:sp>
      </p:grpSp>
      <p:grpSp>
        <p:nvGrpSpPr>
          <p:cNvPr id="17417" name="Group 5">
            <a:extLst>
              <a:ext uri="{FF2B5EF4-FFF2-40B4-BE49-F238E27FC236}">
                <a16:creationId xmlns:a16="http://schemas.microsoft.com/office/drawing/2014/main" id="{EA85D446-A5B7-43C6-936D-F7729D7B6532}"/>
              </a:ext>
            </a:extLst>
          </p:cNvPr>
          <p:cNvGrpSpPr>
            <a:grpSpLocks/>
          </p:cNvGrpSpPr>
          <p:nvPr/>
        </p:nvGrpSpPr>
        <p:grpSpPr bwMode="auto">
          <a:xfrm>
            <a:off x="741363" y="5233988"/>
            <a:ext cx="1190625" cy="874712"/>
            <a:chOff x="305951" y="5233280"/>
            <a:chExt cx="1189336" cy="875488"/>
          </a:xfrm>
        </p:grpSpPr>
        <p:grpSp>
          <p:nvGrpSpPr>
            <p:cNvPr id="17423" name="Group 178">
              <a:extLst>
                <a:ext uri="{FF2B5EF4-FFF2-40B4-BE49-F238E27FC236}">
                  <a16:creationId xmlns:a16="http://schemas.microsoft.com/office/drawing/2014/main" id="{6DB761FC-4CBF-4E35-894E-FF7D3A0AF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951" y="5233280"/>
              <a:ext cx="1189336" cy="875488"/>
              <a:chOff x="1313233" y="1712069"/>
              <a:chExt cx="1189336" cy="875488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E5030322-5436-4A76-89C2-8A6EFA6F8059}"/>
                  </a:ext>
                </a:extLst>
              </p:cNvPr>
              <p:cNvSpPr/>
              <p:nvPr/>
            </p:nvSpPr>
            <p:spPr>
              <a:xfrm>
                <a:off x="1313233" y="2150608"/>
                <a:ext cx="1189336" cy="43694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1415A27-ED75-47FA-B81C-EB78A540CC95}"/>
                  </a:ext>
                </a:extLst>
              </p:cNvPr>
              <p:cNvSpPr/>
              <p:nvPr/>
            </p:nvSpPr>
            <p:spPr>
              <a:xfrm>
                <a:off x="1313233" y="1712069"/>
                <a:ext cx="1189336" cy="43853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AE63D64-3FB7-48E7-8369-C2543D801A4D}"/>
                  </a:ext>
                </a:extLst>
              </p:cNvPr>
              <p:cNvCxnSpPr>
                <a:stCxn id="181" idx="2"/>
                <a:endCxn id="180" idx="2"/>
              </p:cNvCxnSpPr>
              <p:nvPr/>
            </p:nvCxnSpPr>
            <p:spPr>
              <a:xfrm>
                <a:off x="1313233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2C9BBB2-6DE7-43A8-A850-B435F985554E}"/>
                  </a:ext>
                </a:extLst>
              </p:cNvPr>
              <p:cNvCxnSpPr/>
              <p:nvPr/>
            </p:nvCxnSpPr>
            <p:spPr>
              <a:xfrm>
                <a:off x="2502569" y="1931338"/>
                <a:ext cx="0" cy="4369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E0E1501E-8AD1-4F9D-AD6F-DB40A537BD74}"/>
                  </a:ext>
                </a:extLst>
              </p:cNvPr>
              <p:cNvSpPr/>
              <p:nvPr/>
            </p:nvSpPr>
            <p:spPr>
              <a:xfrm>
                <a:off x="1552685" y="228407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0207B4C-8F10-4192-99BA-3A864C37963B}"/>
                  </a:ext>
                </a:extLst>
              </p:cNvPr>
              <p:cNvSpPr/>
              <p:nvPr/>
            </p:nvSpPr>
            <p:spPr>
              <a:xfrm>
                <a:off x="1633561" y="2361932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26E5DF18-3536-4C00-9F63-1E3DCD43EB5D}"/>
                  </a:ext>
                </a:extLst>
              </p:cNvPr>
              <p:cNvSpPr/>
              <p:nvPr/>
            </p:nvSpPr>
            <p:spPr>
              <a:xfrm>
                <a:off x="1704920" y="2276131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8A8D2553-E5D3-4E10-A41D-3FA09857F8B9}"/>
                  </a:ext>
                </a:extLst>
              </p:cNvPr>
              <p:cNvSpPr/>
              <p:nvPr/>
            </p:nvSpPr>
            <p:spPr>
              <a:xfrm>
                <a:off x="1793724" y="2357166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96AA0C1-E9F6-49CA-8C1D-07DC1E057FA7}"/>
                  </a:ext>
                </a:extLst>
              </p:cNvPr>
              <p:cNvSpPr/>
              <p:nvPr/>
            </p:nvSpPr>
            <p:spPr>
              <a:xfrm>
                <a:off x="1860327" y="2257064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3EF72684-F7DF-407E-B134-EBA76E6F598E}"/>
                  </a:ext>
                </a:extLst>
              </p:cNvPr>
              <p:cNvSpPr/>
              <p:nvPr/>
            </p:nvSpPr>
            <p:spPr>
              <a:xfrm>
                <a:off x="1985604" y="2368288"/>
                <a:ext cx="163335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3CA5F7B6-8375-4689-9AB2-0B7C09B7CD7D}"/>
                  </a:ext>
                </a:extLst>
              </p:cNvPr>
              <p:cNvSpPr/>
              <p:nvPr/>
            </p:nvSpPr>
            <p:spPr>
              <a:xfrm>
                <a:off x="1704920" y="2436611"/>
                <a:ext cx="163336" cy="84212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C1ACF38-BF27-4A97-AACB-15D8AB010C3C}"/>
                  </a:ext>
                </a:extLst>
              </p:cNvPr>
              <p:cNvSpPr/>
              <p:nvPr/>
            </p:nvSpPr>
            <p:spPr>
              <a:xfrm>
                <a:off x="1888871" y="2454089"/>
                <a:ext cx="163336" cy="8421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7424" name="TextBox 195">
              <a:extLst>
                <a:ext uri="{FF2B5EF4-FFF2-40B4-BE49-F238E27FC236}">
                  <a16:creationId xmlns:a16="http://schemas.microsoft.com/office/drawing/2014/main" id="{D928C0CC-410A-408E-8A19-9715515EB9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861" y="5289389"/>
              <a:ext cx="10903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Condition 4</a:t>
              </a:r>
            </a:p>
          </p:txBody>
        </p:sp>
      </p:grpSp>
      <p:sp>
        <p:nvSpPr>
          <p:cNvPr id="17418" name="TextBox 6">
            <a:extLst>
              <a:ext uri="{FF2B5EF4-FFF2-40B4-BE49-F238E27FC236}">
                <a16:creationId xmlns:a16="http://schemas.microsoft.com/office/drawing/2014/main" id="{CD022A03-6A82-499B-89D9-7BFE35F7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1973263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114</a:t>
            </a:r>
          </a:p>
        </p:txBody>
      </p:sp>
      <p:sp>
        <p:nvSpPr>
          <p:cNvPr id="17419" name="TextBox 201">
            <a:extLst>
              <a:ext uri="{FF2B5EF4-FFF2-40B4-BE49-F238E27FC236}">
                <a16:creationId xmlns:a16="http://schemas.microsoft.com/office/drawing/2014/main" id="{5260E303-8FFF-4711-A1D8-B5EB75B5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3084513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115</a:t>
            </a:r>
          </a:p>
        </p:txBody>
      </p:sp>
      <p:sp>
        <p:nvSpPr>
          <p:cNvPr id="17420" name="TextBox 202">
            <a:extLst>
              <a:ext uri="{FF2B5EF4-FFF2-40B4-BE49-F238E27FC236}">
                <a16:creationId xmlns:a16="http://schemas.microsoft.com/office/drawing/2014/main" id="{7AF79A8C-2C8A-440F-94FF-50A064C7C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4283075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116</a:t>
            </a:r>
          </a:p>
        </p:txBody>
      </p:sp>
      <p:sp>
        <p:nvSpPr>
          <p:cNvPr id="17421" name="TextBox 203">
            <a:extLst>
              <a:ext uri="{FF2B5EF4-FFF2-40B4-BE49-F238E27FC236}">
                <a16:creationId xmlns:a16="http://schemas.microsoft.com/office/drawing/2014/main" id="{6ABF2641-131C-4A86-9268-F54BCE0FE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0" y="5473700"/>
            <a:ext cx="55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117</a:t>
            </a:r>
          </a:p>
        </p:txBody>
      </p:sp>
      <p:sp>
        <p:nvSpPr>
          <p:cNvPr id="17422" name="Text Box 2">
            <a:extLst>
              <a:ext uri="{FF2B5EF4-FFF2-40B4-BE49-F238E27FC236}">
                <a16:creationId xmlns:a16="http://schemas.microsoft.com/office/drawing/2014/main" id="{489AD1C0-8734-4409-A0D7-26E44298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54025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iTRAQ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5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>
            <a:extLst>
              <a:ext uri="{FF2B5EF4-FFF2-40B4-BE49-F238E27FC236}">
                <a16:creationId xmlns:a16="http://schemas.microsoft.com/office/drawing/2014/main" id="{CF59D359-2C9B-4356-81D9-9F2282E3B5C1}"/>
              </a:ext>
            </a:extLst>
          </p:cNvPr>
          <p:cNvSpPr/>
          <p:nvPr/>
        </p:nvSpPr>
        <p:spPr>
          <a:xfrm>
            <a:off x="4683125" y="4271963"/>
            <a:ext cx="3683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DB88BD22-60E2-42CD-AAD9-558DE3A6D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5">
            <a:extLst>
              <a:ext uri="{FF2B5EF4-FFF2-40B4-BE49-F238E27FC236}">
                <a16:creationId xmlns:a16="http://schemas.microsoft.com/office/drawing/2014/main" id="{00E1D666-24F2-405E-A9D8-48487B54F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068388"/>
            <a:ext cx="277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chemeClr val="bg1"/>
                </a:solidFill>
                <a:latin typeface="Arial" panose="020B0604020202020204" pitchFamily="34" charset="0"/>
              </a:rPr>
              <a:t>The Mass Spectra</a:t>
            </a: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C8C8A7FD-6A3E-43BF-8F77-212F9CFC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58913"/>
            <a:ext cx="8045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Since the </a:t>
            </a:r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iTRAQ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labeling reagents are isobaric, identical peptides from different</a:t>
            </a:r>
          </a:p>
          <a:p>
            <a:pPr marL="1143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samples have the same mass (in MS1).</a:t>
            </a:r>
          </a:p>
        </p:txBody>
      </p:sp>
      <p:grpSp>
        <p:nvGrpSpPr>
          <p:cNvPr id="57351" name="Group 8">
            <a:extLst>
              <a:ext uri="{FF2B5EF4-FFF2-40B4-BE49-F238E27FC236}">
                <a16:creationId xmlns:a16="http://schemas.microsoft.com/office/drawing/2014/main" id="{E6A405D0-F776-4D59-979E-31D6C6E969C8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4343400"/>
            <a:ext cx="5197475" cy="2454275"/>
            <a:chOff x="806" y="2508"/>
            <a:chExt cx="3274" cy="1546"/>
          </a:xfrm>
        </p:grpSpPr>
        <p:sp>
          <p:nvSpPr>
            <p:cNvPr id="18520" name="Line 9">
              <a:extLst>
                <a:ext uri="{FF2B5EF4-FFF2-40B4-BE49-F238E27FC236}">
                  <a16:creationId xmlns:a16="http://schemas.microsoft.com/office/drawing/2014/main" id="{FFE42723-4AF2-49AA-AE7B-85D84C42B3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508"/>
              <a:ext cx="0" cy="120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10">
              <a:extLst>
                <a:ext uri="{FF2B5EF4-FFF2-40B4-BE49-F238E27FC236}">
                  <a16:creationId xmlns:a16="http://schemas.microsoft.com/office/drawing/2014/main" id="{1CB7261A-B0FE-4B04-AEBC-49E426FB2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6" y="3720"/>
              <a:ext cx="279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Text Box 11">
              <a:extLst>
                <a:ext uri="{FF2B5EF4-FFF2-40B4-BE49-F238E27FC236}">
                  <a16:creationId xmlns:a16="http://schemas.microsoft.com/office/drawing/2014/main" id="{DC4AD606-2419-4F46-A0F0-E1F2CC95E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842"/>
              <a:ext cx="3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m/z</a:t>
              </a:r>
            </a:p>
          </p:txBody>
        </p:sp>
        <p:sp>
          <p:nvSpPr>
            <p:cNvPr id="18523" name="Text Box 12">
              <a:extLst>
                <a:ext uri="{FF2B5EF4-FFF2-40B4-BE49-F238E27FC236}">
                  <a16:creationId xmlns:a16="http://schemas.microsoft.com/office/drawing/2014/main" id="{96AD8E5D-E180-4691-8392-308892BC6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90" y="2948"/>
              <a:ext cx="6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Intensity</a:t>
              </a:r>
            </a:p>
          </p:txBody>
        </p:sp>
        <p:sp>
          <p:nvSpPr>
            <p:cNvPr id="18524" name="Text Box 13">
              <a:extLst>
                <a:ext uri="{FF2B5EF4-FFF2-40B4-BE49-F238E27FC236}">
                  <a16:creationId xmlns:a16="http://schemas.microsoft.com/office/drawing/2014/main" id="{1972C41A-3278-4CD1-A39D-FB62693F3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374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525" name="Text Box 14">
              <a:extLst>
                <a:ext uri="{FF2B5EF4-FFF2-40B4-BE49-F238E27FC236}">
                  <a16:creationId xmlns:a16="http://schemas.microsoft.com/office/drawing/2014/main" id="{52D3070F-531A-4C10-A052-05ADA01B6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3746"/>
              <a:ext cx="4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2000</a:t>
              </a:r>
            </a:p>
          </p:txBody>
        </p:sp>
        <p:sp>
          <p:nvSpPr>
            <p:cNvPr id="18526" name="Line 15">
              <a:extLst>
                <a:ext uri="{FF2B5EF4-FFF2-40B4-BE49-F238E27FC236}">
                  <a16:creationId xmlns:a16="http://schemas.microsoft.com/office/drawing/2014/main" id="{44E27626-D1D9-4BD8-A76F-5F2485427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3174"/>
              <a:ext cx="0" cy="5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16">
              <a:extLst>
                <a:ext uri="{FF2B5EF4-FFF2-40B4-BE49-F238E27FC236}">
                  <a16:creationId xmlns:a16="http://schemas.microsoft.com/office/drawing/2014/main" id="{2E3102C8-485E-4101-92BA-905DF2343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4" y="2976"/>
              <a:ext cx="0" cy="7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17">
              <a:extLst>
                <a:ext uri="{FF2B5EF4-FFF2-40B4-BE49-F238E27FC236}">
                  <a16:creationId xmlns:a16="http://schemas.microsoft.com/office/drawing/2014/main" id="{4292DB57-6B9E-426A-BDC8-11931E4A7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2556"/>
              <a:ext cx="0" cy="116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18">
              <a:extLst>
                <a:ext uri="{FF2B5EF4-FFF2-40B4-BE49-F238E27FC236}">
                  <a16:creationId xmlns:a16="http://schemas.microsoft.com/office/drawing/2014/main" id="{37E16F89-D3F0-49A1-911D-845FBF076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2" y="3630"/>
              <a:ext cx="0" cy="9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19">
              <a:extLst>
                <a:ext uri="{FF2B5EF4-FFF2-40B4-BE49-F238E27FC236}">
                  <a16:creationId xmlns:a16="http://schemas.microsoft.com/office/drawing/2014/main" id="{0F5E7E4D-D0E1-4B94-91B4-EB7D36B42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2" y="3354"/>
              <a:ext cx="0" cy="3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20">
              <a:extLst>
                <a:ext uri="{FF2B5EF4-FFF2-40B4-BE49-F238E27FC236}">
                  <a16:creationId xmlns:a16="http://schemas.microsoft.com/office/drawing/2014/main" id="{EA8685BF-BA51-4D9A-9E14-A5DE521E6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" y="3534"/>
              <a:ext cx="0" cy="1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21">
              <a:extLst>
                <a:ext uri="{FF2B5EF4-FFF2-40B4-BE49-F238E27FC236}">
                  <a16:creationId xmlns:a16="http://schemas.microsoft.com/office/drawing/2014/main" id="{EA22C575-EC58-4161-B65F-5565A52EE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6" y="3642"/>
              <a:ext cx="0" cy="7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Line 22">
              <a:extLst>
                <a:ext uri="{FF2B5EF4-FFF2-40B4-BE49-F238E27FC236}">
                  <a16:creationId xmlns:a16="http://schemas.microsoft.com/office/drawing/2014/main" id="{CFDB0AE5-2BCF-4490-967D-23A6B8B8B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850"/>
              <a:ext cx="0" cy="87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Line 23">
              <a:extLst>
                <a:ext uri="{FF2B5EF4-FFF2-40B4-BE49-F238E27FC236}">
                  <a16:creationId xmlns:a16="http://schemas.microsoft.com/office/drawing/2014/main" id="{A0C6CD3B-95AC-4116-B4F9-998CF79CC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3552"/>
              <a:ext cx="0" cy="1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Line 24">
              <a:extLst>
                <a:ext uri="{FF2B5EF4-FFF2-40B4-BE49-F238E27FC236}">
                  <a16:creationId xmlns:a16="http://schemas.microsoft.com/office/drawing/2014/main" id="{A20D49F0-7737-42D7-8219-AB49E9E9CC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3174"/>
              <a:ext cx="0" cy="5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Line 25">
              <a:extLst>
                <a:ext uri="{FF2B5EF4-FFF2-40B4-BE49-F238E27FC236}">
                  <a16:creationId xmlns:a16="http://schemas.microsoft.com/office/drawing/2014/main" id="{A511902D-002D-4135-B281-6257BB5FF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8" y="3252"/>
              <a:ext cx="0" cy="4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Line 26">
              <a:extLst>
                <a:ext uri="{FF2B5EF4-FFF2-40B4-BE49-F238E27FC236}">
                  <a16:creationId xmlns:a16="http://schemas.microsoft.com/office/drawing/2014/main" id="{73B91E16-2827-4AFA-BE47-958B0F242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994"/>
              <a:ext cx="0" cy="7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Line 27">
              <a:extLst>
                <a:ext uri="{FF2B5EF4-FFF2-40B4-BE49-F238E27FC236}">
                  <a16:creationId xmlns:a16="http://schemas.microsoft.com/office/drawing/2014/main" id="{76B6BBE2-DCD3-4449-8F0A-1E3E299996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8" y="3354"/>
              <a:ext cx="0" cy="36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Line 28">
              <a:extLst>
                <a:ext uri="{FF2B5EF4-FFF2-40B4-BE49-F238E27FC236}">
                  <a16:creationId xmlns:a16="http://schemas.microsoft.com/office/drawing/2014/main" id="{4AABDDB2-6ADA-4530-8FEC-8D75266D8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" y="3444"/>
              <a:ext cx="0" cy="2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Line 29">
              <a:extLst>
                <a:ext uri="{FF2B5EF4-FFF2-40B4-BE49-F238E27FC236}">
                  <a16:creationId xmlns:a16="http://schemas.microsoft.com/office/drawing/2014/main" id="{77800625-7084-4D40-88C3-F89D81B58E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3582"/>
              <a:ext cx="0" cy="13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Line 30">
              <a:extLst>
                <a:ext uri="{FF2B5EF4-FFF2-40B4-BE49-F238E27FC236}">
                  <a16:creationId xmlns:a16="http://schemas.microsoft.com/office/drawing/2014/main" id="{7A81DE9F-7914-484D-8085-6E5B60FE22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3432"/>
              <a:ext cx="0" cy="28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Line 31">
              <a:extLst>
                <a:ext uri="{FF2B5EF4-FFF2-40B4-BE49-F238E27FC236}">
                  <a16:creationId xmlns:a16="http://schemas.microsoft.com/office/drawing/2014/main" id="{0A888FAD-751F-4451-BA85-22A65B91A2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174"/>
              <a:ext cx="0" cy="54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32">
              <a:extLst>
                <a:ext uri="{FF2B5EF4-FFF2-40B4-BE49-F238E27FC236}">
                  <a16:creationId xmlns:a16="http://schemas.microsoft.com/office/drawing/2014/main" id="{6F3D2B75-B4D6-4FB4-9C9E-2363EEC3F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50" y="3606"/>
              <a:ext cx="0" cy="11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Line 33">
              <a:extLst>
                <a:ext uri="{FF2B5EF4-FFF2-40B4-BE49-F238E27FC236}">
                  <a16:creationId xmlns:a16="http://schemas.microsoft.com/office/drawing/2014/main" id="{3E5CC065-B109-4E57-8AD8-A8AF70DA1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4" y="3288"/>
              <a:ext cx="0" cy="4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29" name="Line 34">
              <a:extLst>
                <a:ext uri="{FF2B5EF4-FFF2-40B4-BE49-F238E27FC236}">
                  <a16:creationId xmlns:a16="http://schemas.microsoft.com/office/drawing/2014/main" id="{CD299FA4-C25F-4C87-A561-363D9AAB8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3174"/>
              <a:ext cx="0" cy="546"/>
            </a:xfrm>
            <a:prstGeom prst="line">
              <a:avLst/>
            </a:prstGeom>
            <a:noFill/>
            <a:ln w="95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30" name="Line 35">
              <a:extLst>
                <a:ext uri="{FF2B5EF4-FFF2-40B4-BE49-F238E27FC236}">
                  <a16:creationId xmlns:a16="http://schemas.microsoft.com/office/drawing/2014/main" id="{D11149A0-6293-4D97-8DBF-65D7B373C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174"/>
              <a:ext cx="0" cy="546"/>
            </a:xfrm>
            <a:prstGeom prst="line">
              <a:avLst/>
            </a:prstGeom>
            <a:noFill/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331" name="Line 36">
              <a:extLst>
                <a:ext uri="{FF2B5EF4-FFF2-40B4-BE49-F238E27FC236}">
                  <a16:creationId xmlns:a16="http://schemas.microsoft.com/office/drawing/2014/main" id="{04D356D9-B923-4370-834E-4B65A31C0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486"/>
              <a:ext cx="0" cy="234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48" name="Line 37">
              <a:extLst>
                <a:ext uri="{FF2B5EF4-FFF2-40B4-BE49-F238E27FC236}">
                  <a16:creationId xmlns:a16="http://schemas.microsoft.com/office/drawing/2014/main" id="{385DB417-B932-46C8-AB46-6E426D465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52" y="3294"/>
              <a:ext cx="4" cy="42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33" name="Line 38">
              <a:extLst>
                <a:ext uri="{FF2B5EF4-FFF2-40B4-BE49-F238E27FC236}">
                  <a16:creationId xmlns:a16="http://schemas.microsoft.com/office/drawing/2014/main" id="{E37E506E-3739-4A60-AC2E-E8E614D5D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6" y="3606"/>
              <a:ext cx="0" cy="114"/>
            </a:xfrm>
            <a:prstGeom prst="lin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8343" name="Oval 39">
            <a:extLst>
              <a:ext uri="{FF2B5EF4-FFF2-40B4-BE49-F238E27FC236}">
                <a16:creationId xmlns:a16="http://schemas.microsoft.com/office/drawing/2014/main" id="{CD3E7B0E-3A31-4428-B72C-BAD302C6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4895850"/>
            <a:ext cx="466725" cy="1581150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8344" name="Line 40">
            <a:extLst>
              <a:ext uri="{FF2B5EF4-FFF2-40B4-BE49-F238E27FC236}">
                <a16:creationId xmlns:a16="http://schemas.microsoft.com/office/drawing/2014/main" id="{071B802E-63C0-499F-AACF-4A0B1BE614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5025" y="5543550"/>
            <a:ext cx="933450" cy="6381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45" name="Text Box 41">
            <a:extLst>
              <a:ext uri="{FF2B5EF4-FFF2-40B4-BE49-F238E27FC236}">
                <a16:creationId xmlns:a16="http://schemas.microsoft.com/office/drawing/2014/main" id="{69D34678-A1F4-457D-874E-4C380AF51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5770563"/>
            <a:ext cx="2597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rgbClr val="00FFFF"/>
                </a:solidFill>
                <a:latin typeface="Arial" panose="020B0604020202020204" pitchFamily="34" charset="0"/>
              </a:rPr>
              <a:t>Abundance ratios are: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en-US" altLang="en-US" sz="1800" b="1" dirty="0">
                <a:solidFill>
                  <a:srgbClr val="00FFFF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 b="1" dirty="0">
                <a:solidFill>
                  <a:srgbClr val="00FFFF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4</a:t>
            </a:r>
            <a:r>
              <a:rPr lang="en-US" altLang="en-US" sz="1800" b="1" dirty="0">
                <a:solidFill>
                  <a:srgbClr val="00FFFF"/>
                </a:solidFill>
                <a:latin typeface="Arial" panose="020B0604020202020204" pitchFamily="34" charset="0"/>
              </a:rPr>
              <a:t>:</a:t>
            </a: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96500265-695C-4EDB-B07C-6508E56603A1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4246563"/>
            <a:ext cx="1749425" cy="1443037"/>
            <a:chOff x="729" y="2675"/>
            <a:chExt cx="1102" cy="909"/>
          </a:xfrm>
        </p:grpSpPr>
        <p:grpSp>
          <p:nvGrpSpPr>
            <p:cNvPr id="18505" name="Group 43">
              <a:extLst>
                <a:ext uri="{FF2B5EF4-FFF2-40B4-BE49-F238E27FC236}">
                  <a16:creationId xmlns:a16="http://schemas.microsoft.com/office/drawing/2014/main" id="{D51121E3-78DE-448E-A7A9-C96410F580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" y="2724"/>
              <a:ext cx="1102" cy="860"/>
              <a:chOff x="4245" y="2430"/>
              <a:chExt cx="1102" cy="860"/>
            </a:xfrm>
          </p:grpSpPr>
          <p:sp>
            <p:nvSpPr>
              <p:cNvPr id="54294" name="Line 44">
                <a:extLst>
                  <a:ext uri="{FF2B5EF4-FFF2-40B4-BE49-F238E27FC236}">
                    <a16:creationId xmlns:a16="http://schemas.microsoft.com/office/drawing/2014/main" id="{28BBF268-035F-425E-B724-681B94AD5C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8" y="2514"/>
                <a:ext cx="0" cy="546"/>
              </a:xfrm>
              <a:prstGeom prst="line">
                <a:avLst/>
              </a:prstGeom>
              <a:noFill/>
              <a:ln w="25400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95" name="Line 45">
                <a:extLst>
                  <a:ext uri="{FF2B5EF4-FFF2-40B4-BE49-F238E27FC236}">
                    <a16:creationId xmlns:a16="http://schemas.microsoft.com/office/drawing/2014/main" id="{29AF9335-F0EB-4102-8EE7-B73AED0232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2" y="2514"/>
                <a:ext cx="0" cy="546"/>
              </a:xfrm>
              <a:prstGeom prst="line">
                <a:avLst/>
              </a:prstGeom>
              <a:noFill/>
              <a:ln w="25400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96" name="Line 46">
                <a:extLst>
                  <a:ext uri="{FF2B5EF4-FFF2-40B4-BE49-F238E27FC236}">
                    <a16:creationId xmlns:a16="http://schemas.microsoft.com/office/drawing/2014/main" id="{7540CE27-B588-44E9-91EF-74A2C6EFA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6" y="2826"/>
                <a:ext cx="0" cy="234"/>
              </a:xfrm>
              <a:prstGeom prst="line">
                <a:avLst/>
              </a:prstGeom>
              <a:noFill/>
              <a:ln w="2540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297" name="Line 47">
                <a:extLst>
                  <a:ext uri="{FF2B5EF4-FFF2-40B4-BE49-F238E27FC236}">
                    <a16:creationId xmlns:a16="http://schemas.microsoft.com/office/drawing/2014/main" id="{75FBDFEF-0100-448F-ACE9-A4BE8EDB7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4" y="2946"/>
                <a:ext cx="0" cy="114"/>
              </a:xfrm>
              <a:prstGeom prst="line">
                <a:avLst/>
              </a:prstGeom>
              <a:noFill/>
              <a:ln w="2540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514" name="Line 48">
                <a:extLst>
                  <a:ext uri="{FF2B5EF4-FFF2-40B4-BE49-F238E27FC236}">
                    <a16:creationId xmlns:a16="http://schemas.microsoft.com/office/drawing/2014/main" id="{BBC96743-D77E-47E0-A2F6-A85D0FA37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430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5" name="Line 49">
                <a:extLst>
                  <a:ext uri="{FF2B5EF4-FFF2-40B4-BE49-F238E27FC236}">
                    <a16:creationId xmlns:a16="http://schemas.microsoft.com/office/drawing/2014/main" id="{7A1C6D30-B86D-4719-BAEA-783F20E60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8" y="3060"/>
                <a:ext cx="75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6" name="Text Box 50">
                <a:extLst>
                  <a:ext uri="{FF2B5EF4-FFF2-40B4-BE49-F238E27FC236}">
                    <a16:creationId xmlns:a16="http://schemas.microsoft.com/office/drawing/2014/main" id="{73F7C7A6-793F-469C-B140-2C40FAE93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4076" y="2655"/>
                <a:ext cx="51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Intensity</a:t>
                </a:r>
              </a:p>
            </p:txBody>
          </p:sp>
          <p:sp>
            <p:nvSpPr>
              <p:cNvPr id="18517" name="Text Box 51">
                <a:extLst>
                  <a:ext uri="{FF2B5EF4-FFF2-40B4-BE49-F238E27FC236}">
                    <a16:creationId xmlns:a16="http://schemas.microsoft.com/office/drawing/2014/main" id="{2C6FB1F1-378B-4809-B851-D7A571EB0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4" y="3117"/>
                <a:ext cx="2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m/z</a:t>
                </a:r>
              </a:p>
            </p:txBody>
          </p:sp>
          <p:sp>
            <p:nvSpPr>
              <p:cNvPr id="18518" name="Text Box 52">
                <a:extLst>
                  <a:ext uri="{FF2B5EF4-FFF2-40B4-BE49-F238E27FC236}">
                    <a16:creationId xmlns:a16="http://schemas.microsoft.com/office/drawing/2014/main" id="{B300EA17-6731-43C0-B863-BBB29D591F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8" y="3063"/>
                <a:ext cx="2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110</a:t>
                </a:r>
              </a:p>
            </p:txBody>
          </p:sp>
          <p:sp>
            <p:nvSpPr>
              <p:cNvPr id="18519" name="Text Box 53">
                <a:extLst>
                  <a:ext uri="{FF2B5EF4-FFF2-40B4-BE49-F238E27FC236}">
                    <a16:creationId xmlns:a16="http://schemas.microsoft.com/office/drawing/2014/main" id="{DC1F1915-9C03-4979-BDE7-524F46D73C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72" y="3063"/>
                <a:ext cx="27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120</a:t>
                </a:r>
              </a:p>
            </p:txBody>
          </p:sp>
        </p:grpSp>
        <p:sp>
          <p:nvSpPr>
            <p:cNvPr id="54290" name="Text Box 54">
              <a:extLst>
                <a:ext uri="{FF2B5EF4-FFF2-40B4-BE49-F238E27FC236}">
                  <a16:creationId xmlns:a16="http://schemas.microsoft.com/office/drawing/2014/main" id="{58562731-4D45-437D-A31E-5CED42DC92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" y="3119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114</a:t>
              </a:r>
            </a:p>
          </p:txBody>
        </p:sp>
        <p:sp>
          <p:nvSpPr>
            <p:cNvPr id="54291" name="Text Box 55">
              <a:extLst>
                <a:ext uri="{FF2B5EF4-FFF2-40B4-BE49-F238E27FC236}">
                  <a16:creationId xmlns:a16="http://schemas.microsoft.com/office/drawing/2014/main" id="{A70737C2-FAE7-4EC5-9A31-3FAD3E028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5" y="2675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</a:rPr>
                <a:t>115</a:t>
              </a:r>
            </a:p>
          </p:txBody>
        </p:sp>
        <p:sp>
          <p:nvSpPr>
            <p:cNvPr id="54292" name="Text Box 56">
              <a:extLst>
                <a:ext uri="{FF2B5EF4-FFF2-40B4-BE49-F238E27FC236}">
                  <a16:creationId xmlns:a16="http://schemas.microsoft.com/office/drawing/2014/main" id="{36DE8588-81EE-460F-B6E2-CF901738FB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2" y="2675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116</a:t>
              </a:r>
            </a:p>
          </p:txBody>
        </p:sp>
        <p:sp>
          <p:nvSpPr>
            <p:cNvPr id="54293" name="Text Box 57">
              <a:extLst>
                <a:ext uri="{FF2B5EF4-FFF2-40B4-BE49-F238E27FC236}">
                  <a16:creationId xmlns:a16="http://schemas.microsoft.com/office/drawing/2014/main" id="{08ECE79D-4C84-446F-A144-7A7EEE473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2999"/>
              <a:ext cx="25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</a:rPr>
                <a:t>117</a:t>
              </a:r>
            </a:p>
          </p:txBody>
        </p:sp>
      </p:grpSp>
      <p:sp>
        <p:nvSpPr>
          <p:cNvPr id="98362" name="Oval 58">
            <a:extLst>
              <a:ext uri="{FF2B5EF4-FFF2-40B4-BE49-F238E27FC236}">
                <a16:creationId xmlns:a16="http://schemas.microsoft.com/office/drawing/2014/main" id="{12BB6FB1-1420-4818-9BD0-91E208A75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4543425"/>
            <a:ext cx="4057650" cy="17430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7350" name="Text Box 7">
            <a:extLst>
              <a:ext uri="{FF2B5EF4-FFF2-40B4-BE49-F238E27FC236}">
                <a16:creationId xmlns:a16="http://schemas.microsoft.com/office/drawing/2014/main" id="{29B31D23-BA40-4B47-A142-42F0438A4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4100513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Arial" panose="020B0604020202020204" pitchFamily="34" charset="0"/>
              </a:rPr>
              <a:t>M2 spectra</a:t>
            </a:r>
          </a:p>
        </p:txBody>
      </p:sp>
      <p:sp>
        <p:nvSpPr>
          <p:cNvPr id="98363" name="Text Box 59">
            <a:extLst>
              <a:ext uri="{FF2B5EF4-FFF2-40B4-BE49-F238E27FC236}">
                <a16:creationId xmlns:a16="http://schemas.microsoft.com/office/drawing/2014/main" id="{6F069A29-696F-43D9-BD62-82A002CBB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516438"/>
            <a:ext cx="23272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B- and y-ions are present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allowing for identification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of peptide </a:t>
            </a:r>
          </a:p>
        </p:txBody>
      </p:sp>
      <p:sp>
        <p:nvSpPr>
          <p:cNvPr id="98364" name="Text Box 60">
            <a:extLst>
              <a:ext uri="{FF2B5EF4-FFF2-40B4-BE49-F238E27FC236}">
                <a16:creationId xmlns:a16="http://schemas.microsoft.com/office/drawing/2014/main" id="{B1E0936D-3B30-4A0A-A721-6E7F085EB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392363"/>
            <a:ext cx="8499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Reporter fragment ions are present in MS2 that allow quantification of the peptide in </a:t>
            </a:r>
          </a:p>
          <a:p>
            <a:pPr indent="1143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each sample</a:t>
            </a:r>
          </a:p>
        </p:txBody>
      </p:sp>
      <p:sp>
        <p:nvSpPr>
          <p:cNvPr id="18447" name="Text Box 61">
            <a:extLst>
              <a:ext uri="{FF2B5EF4-FFF2-40B4-BE49-F238E27FC236}">
                <a16:creationId xmlns:a16="http://schemas.microsoft.com/office/drawing/2014/main" id="{C4E1DC15-D439-468A-8EF2-A33FFFC33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2047875"/>
            <a:ext cx="588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Fragment ions for identifying the peptide are also present</a:t>
            </a:r>
          </a:p>
        </p:txBody>
      </p:sp>
      <p:grpSp>
        <p:nvGrpSpPr>
          <p:cNvPr id="18448" name="Group 60">
            <a:extLst>
              <a:ext uri="{FF2B5EF4-FFF2-40B4-BE49-F238E27FC236}">
                <a16:creationId xmlns:a16="http://schemas.microsoft.com/office/drawing/2014/main" id="{199A3759-6E2A-40B4-B5B9-8BC05D659241}"/>
              </a:ext>
            </a:extLst>
          </p:cNvPr>
          <p:cNvGrpSpPr>
            <a:grpSpLocks/>
          </p:cNvGrpSpPr>
          <p:nvPr/>
        </p:nvGrpSpPr>
        <p:grpSpPr bwMode="auto">
          <a:xfrm>
            <a:off x="3152775" y="2938463"/>
            <a:ext cx="3152775" cy="1435100"/>
            <a:chOff x="2479827" y="4130405"/>
            <a:chExt cx="3153568" cy="1435100"/>
          </a:xfrm>
        </p:grpSpPr>
        <p:sp>
          <p:nvSpPr>
            <p:cNvPr id="18469" name="Line 9">
              <a:extLst>
                <a:ext uri="{FF2B5EF4-FFF2-40B4-BE49-F238E27FC236}">
                  <a16:creationId xmlns:a16="http://schemas.microsoft.com/office/drawing/2014/main" id="{A4D920EA-D6D6-4793-8658-C125AD53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4320" y="4130405"/>
              <a:ext cx="0" cy="104775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10">
              <a:extLst>
                <a:ext uri="{FF2B5EF4-FFF2-40B4-BE49-F238E27FC236}">
                  <a16:creationId xmlns:a16="http://schemas.microsoft.com/office/drawing/2014/main" id="{5E32F7D8-03DB-4A70-BAD2-41C33867D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5271" y="5187680"/>
              <a:ext cx="25273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Text Box 11">
              <a:extLst>
                <a:ext uri="{FF2B5EF4-FFF2-40B4-BE49-F238E27FC236}">
                  <a16:creationId xmlns:a16="http://schemas.microsoft.com/office/drawing/2014/main" id="{59EEA71D-77D8-441E-9AB9-8BD54A810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5344" y="5228955"/>
              <a:ext cx="5238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m/z</a:t>
              </a:r>
            </a:p>
          </p:txBody>
        </p:sp>
        <p:sp>
          <p:nvSpPr>
            <p:cNvPr id="18472" name="Text Box 12">
              <a:extLst>
                <a:ext uri="{FF2B5EF4-FFF2-40B4-BE49-F238E27FC236}">
                  <a16:creationId xmlns:a16="http://schemas.microsoft.com/office/drawing/2014/main" id="{0F6586D7-C189-49B9-87A5-05C05C273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137720" y="4482830"/>
              <a:ext cx="1020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Intensity</a:t>
              </a:r>
            </a:p>
          </p:txBody>
        </p:sp>
        <p:sp>
          <p:nvSpPr>
            <p:cNvPr id="18473" name="Text Box 13">
              <a:extLst>
                <a:ext uri="{FF2B5EF4-FFF2-40B4-BE49-F238E27FC236}">
                  <a16:creationId xmlns:a16="http://schemas.microsoft.com/office/drawing/2014/main" id="{7CFD36A9-033F-4A18-BD2A-3D0B5EA53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5570" y="5228955"/>
              <a:ext cx="2968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74" name="Text Box 14">
              <a:extLst>
                <a:ext uri="{FF2B5EF4-FFF2-40B4-BE49-F238E27FC236}">
                  <a16:creationId xmlns:a16="http://schemas.microsoft.com/office/drawing/2014/main" id="{305094EB-EB6F-4483-8955-3EBC4E3A3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8395" y="5228955"/>
              <a:ext cx="635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2000</a:t>
              </a:r>
            </a:p>
          </p:txBody>
        </p:sp>
        <p:grpSp>
          <p:nvGrpSpPr>
            <p:cNvPr id="18475" name="Group 67">
              <a:extLst>
                <a:ext uri="{FF2B5EF4-FFF2-40B4-BE49-F238E27FC236}">
                  <a16:creationId xmlns:a16="http://schemas.microsoft.com/office/drawing/2014/main" id="{B490A14B-C35B-4C38-9A6A-A5AA3F05B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5344" y="4235450"/>
              <a:ext cx="45719" cy="942704"/>
              <a:chOff x="3571063" y="2911611"/>
              <a:chExt cx="0" cy="2266544"/>
            </a:xfrm>
          </p:grpSpPr>
          <p:sp>
            <p:nvSpPr>
              <p:cNvPr id="94" name="Line 34">
                <a:extLst>
                  <a:ext uri="{FF2B5EF4-FFF2-40B4-BE49-F238E27FC236}">
                    <a16:creationId xmlns:a16="http://schemas.microsoft.com/office/drawing/2014/main" id="{F291C557-D74A-417B-9A37-3A040FF4C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856681" y="4128529"/>
                <a:ext cx="0" cy="870237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5" name="Line 35">
                <a:extLst>
                  <a:ext uri="{FF2B5EF4-FFF2-40B4-BE49-F238E27FC236}">
                    <a16:creationId xmlns:a16="http://schemas.microsoft.com/office/drawing/2014/main" id="{46DA4397-CF28-4BA0-850D-9360E1198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856681" y="3262110"/>
                <a:ext cx="0" cy="866419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" name="Line 36">
                <a:extLst>
                  <a:ext uri="{FF2B5EF4-FFF2-40B4-BE49-F238E27FC236}">
                    <a16:creationId xmlns:a16="http://schemas.microsoft.com/office/drawing/2014/main" id="{CB8B6BCE-2920-47B6-A467-A069C9AAB7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856681" y="2910962"/>
                <a:ext cx="0" cy="370231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7" name="Line 38">
                <a:extLst>
                  <a:ext uri="{FF2B5EF4-FFF2-40B4-BE49-F238E27FC236}">
                    <a16:creationId xmlns:a16="http://schemas.microsoft.com/office/drawing/2014/main" id="{7493CF07-5A70-40F8-859C-2F29297BC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856681" y="4998765"/>
                <a:ext cx="0" cy="1793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76" name="Group 68">
              <a:extLst>
                <a:ext uri="{FF2B5EF4-FFF2-40B4-BE49-F238E27FC236}">
                  <a16:creationId xmlns:a16="http://schemas.microsoft.com/office/drawing/2014/main" id="{B8B72040-EDCE-4223-92B9-E89D9DBE1E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5400" y="4783943"/>
              <a:ext cx="172544" cy="384913"/>
              <a:chOff x="4274644" y="3186637"/>
              <a:chExt cx="0" cy="1982219"/>
            </a:xfrm>
          </p:grpSpPr>
          <p:sp>
            <p:nvSpPr>
              <p:cNvPr id="90" name="Line 34">
                <a:extLst>
                  <a:ext uri="{FF2B5EF4-FFF2-40B4-BE49-F238E27FC236}">
                    <a16:creationId xmlns:a16="http://schemas.microsoft.com/office/drawing/2014/main" id="{F3599962-4E38-48D3-B9F9-C98744635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250284" y="4219359"/>
                <a:ext cx="0" cy="531391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1" name="Line 35">
                <a:extLst>
                  <a:ext uri="{FF2B5EF4-FFF2-40B4-BE49-F238E27FC236}">
                    <a16:creationId xmlns:a16="http://schemas.microsoft.com/office/drawing/2014/main" id="{EBCFEE7B-ABA2-4B9C-A2F1-E7D7056B3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250284" y="3696141"/>
                <a:ext cx="0" cy="523218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" name="Line 36">
                <a:extLst>
                  <a:ext uri="{FF2B5EF4-FFF2-40B4-BE49-F238E27FC236}">
                    <a16:creationId xmlns:a16="http://schemas.microsoft.com/office/drawing/2014/main" id="{B849B677-A6CC-4B73-B357-E1500F6B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250284" y="3189274"/>
                <a:ext cx="0" cy="539569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3" name="Line 38">
                <a:extLst>
                  <a:ext uri="{FF2B5EF4-FFF2-40B4-BE49-F238E27FC236}">
                    <a16:creationId xmlns:a16="http://schemas.microsoft.com/office/drawing/2014/main" id="{9CB8361F-DD87-4EB8-8508-375D27D08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250284" y="4644474"/>
                <a:ext cx="0" cy="523218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77" name="Group 69">
              <a:extLst>
                <a:ext uri="{FF2B5EF4-FFF2-40B4-BE49-F238E27FC236}">
                  <a16:creationId xmlns:a16="http://schemas.microsoft.com/office/drawing/2014/main" id="{E39CE8E9-4D34-4332-8881-57932EE8D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7250" y="4784244"/>
              <a:ext cx="83644" cy="384913"/>
              <a:chOff x="4274644" y="3186637"/>
              <a:chExt cx="0" cy="1982219"/>
            </a:xfrm>
          </p:grpSpPr>
          <p:sp>
            <p:nvSpPr>
              <p:cNvPr id="86" name="Line 34">
                <a:extLst>
                  <a:ext uri="{FF2B5EF4-FFF2-40B4-BE49-F238E27FC236}">
                    <a16:creationId xmlns:a16="http://schemas.microsoft.com/office/drawing/2014/main" id="{4241C7A1-7D56-43CF-BFC2-57FF251A6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418643" y="4217809"/>
                <a:ext cx="0" cy="531391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Line 35">
                <a:extLst>
                  <a:ext uri="{FF2B5EF4-FFF2-40B4-BE49-F238E27FC236}">
                    <a16:creationId xmlns:a16="http://schemas.microsoft.com/office/drawing/2014/main" id="{EE8EF431-249B-4FC4-B49D-01ACABE6D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418643" y="3694591"/>
                <a:ext cx="0" cy="523218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" name="Line 36">
                <a:extLst>
                  <a:ext uri="{FF2B5EF4-FFF2-40B4-BE49-F238E27FC236}">
                    <a16:creationId xmlns:a16="http://schemas.microsoft.com/office/drawing/2014/main" id="{5233737A-E948-4544-A935-D915DDC02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418643" y="3187724"/>
                <a:ext cx="0" cy="539569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Line 38">
                <a:extLst>
                  <a:ext uri="{FF2B5EF4-FFF2-40B4-BE49-F238E27FC236}">
                    <a16:creationId xmlns:a16="http://schemas.microsoft.com/office/drawing/2014/main" id="{71DE9DCC-3D15-4150-8F5B-F6C070EA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418643" y="4642924"/>
                <a:ext cx="0" cy="523218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78" name="Group 70">
              <a:extLst>
                <a:ext uri="{FF2B5EF4-FFF2-40B4-BE49-F238E27FC236}">
                  <a16:creationId xmlns:a16="http://schemas.microsoft.com/office/drawing/2014/main" id="{46D9D1C5-03A7-4EC8-BB84-2719F88BF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0950" y="4610101"/>
              <a:ext cx="45719" cy="568054"/>
              <a:chOff x="4274644" y="3186637"/>
              <a:chExt cx="0" cy="1982219"/>
            </a:xfrm>
          </p:grpSpPr>
          <p:sp>
            <p:nvSpPr>
              <p:cNvPr id="82" name="Line 34">
                <a:extLst>
                  <a:ext uri="{FF2B5EF4-FFF2-40B4-BE49-F238E27FC236}">
                    <a16:creationId xmlns:a16="http://schemas.microsoft.com/office/drawing/2014/main" id="{85228215-DF06-4784-8A21-5EE21C2B26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025042" y="4221588"/>
                <a:ext cx="0" cy="526261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" name="Line 35">
                <a:extLst>
                  <a:ext uri="{FF2B5EF4-FFF2-40B4-BE49-F238E27FC236}">
                    <a16:creationId xmlns:a16="http://schemas.microsoft.com/office/drawing/2014/main" id="{268C6F82-5F4E-416A-8810-C6A5628F9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025042" y="3689790"/>
                <a:ext cx="0" cy="531798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Line 36">
                <a:extLst>
                  <a:ext uri="{FF2B5EF4-FFF2-40B4-BE49-F238E27FC236}">
                    <a16:creationId xmlns:a16="http://schemas.microsoft.com/office/drawing/2014/main" id="{8DE03DE5-479A-4653-B0FA-FBB3B0EAC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025042" y="3185691"/>
                <a:ext cx="0" cy="537336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5" name="Line 38">
                <a:extLst>
                  <a:ext uri="{FF2B5EF4-FFF2-40B4-BE49-F238E27FC236}">
                    <a16:creationId xmlns:a16="http://schemas.microsoft.com/office/drawing/2014/main" id="{20DCD51E-606B-4378-ACB0-72BF73984A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025042" y="4642595"/>
                <a:ext cx="0" cy="526261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79" name="Group 71">
              <a:extLst>
                <a:ext uri="{FF2B5EF4-FFF2-40B4-BE49-F238E27FC236}">
                  <a16:creationId xmlns:a16="http://schemas.microsoft.com/office/drawing/2014/main" id="{1364B258-74C5-4D65-86EB-1579968FD7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753" y="4318001"/>
              <a:ext cx="105173" cy="850856"/>
              <a:chOff x="4274644" y="3186637"/>
              <a:chExt cx="0" cy="1982219"/>
            </a:xfrm>
          </p:grpSpPr>
          <p:sp>
            <p:nvSpPr>
              <p:cNvPr id="78" name="Line 34">
                <a:extLst>
                  <a:ext uri="{FF2B5EF4-FFF2-40B4-BE49-F238E27FC236}">
                    <a16:creationId xmlns:a16="http://schemas.microsoft.com/office/drawing/2014/main" id="{182B7301-114A-41E3-A7D7-E2A0C9748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781049" y="4221547"/>
                <a:ext cx="0" cy="525167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Line 35">
                <a:extLst>
                  <a:ext uri="{FF2B5EF4-FFF2-40B4-BE49-F238E27FC236}">
                    <a16:creationId xmlns:a16="http://schemas.microsoft.com/office/drawing/2014/main" id="{C48ABBFC-1803-4EA7-A391-0FC90AAFA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781049" y="3692680"/>
                <a:ext cx="0" cy="528867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0" name="Line 36">
                <a:extLst>
                  <a:ext uri="{FF2B5EF4-FFF2-40B4-BE49-F238E27FC236}">
                    <a16:creationId xmlns:a16="http://schemas.microsoft.com/office/drawing/2014/main" id="{73C0EB8D-25FD-44FE-AD96-34010DF9B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781049" y="3186006"/>
                <a:ext cx="0" cy="536261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54C679C4-6C3F-4EEC-9DC0-F1DBA86EC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6781049" y="4639460"/>
                <a:ext cx="0" cy="528867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480" name="Group 72">
              <a:extLst>
                <a:ext uri="{FF2B5EF4-FFF2-40B4-BE49-F238E27FC236}">
                  <a16:creationId xmlns:a16="http://schemas.microsoft.com/office/drawing/2014/main" id="{2A222C86-0248-465D-B63E-5F0425C2D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7051" y="5026824"/>
              <a:ext cx="73025" cy="147789"/>
              <a:chOff x="4274644" y="3186637"/>
              <a:chExt cx="0" cy="1982219"/>
            </a:xfrm>
          </p:grpSpPr>
          <p:sp>
            <p:nvSpPr>
              <p:cNvPr id="74" name="Line 34">
                <a:extLst>
                  <a:ext uri="{FF2B5EF4-FFF2-40B4-BE49-F238E27FC236}">
                    <a16:creationId xmlns:a16="http://schemas.microsoft.com/office/drawing/2014/main" id="{C0118B7F-E02D-4EE3-A2AB-A76DC2121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483647" y="4236916"/>
                <a:ext cx="0" cy="511016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Line 35">
                <a:extLst>
                  <a:ext uri="{FF2B5EF4-FFF2-40B4-BE49-F238E27FC236}">
                    <a16:creationId xmlns:a16="http://schemas.microsoft.com/office/drawing/2014/main" id="{80619DFD-68C6-444E-8911-D0CB3476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483647" y="3704601"/>
                <a:ext cx="0" cy="532315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8FAE16F5-C044-4A33-ABF5-4BB2D197B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483647" y="3193585"/>
                <a:ext cx="0" cy="532315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Line 38">
                <a:extLst>
                  <a:ext uri="{FF2B5EF4-FFF2-40B4-BE49-F238E27FC236}">
                    <a16:creationId xmlns:a16="http://schemas.microsoft.com/office/drawing/2014/main" id="{26FAB7B0-CE83-46B0-8E93-7C67A0B359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483647" y="4641463"/>
                <a:ext cx="0" cy="532315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449" name="Text Box 7">
            <a:extLst>
              <a:ext uri="{FF2B5EF4-FFF2-40B4-BE49-F238E27FC236}">
                <a16:creationId xmlns:a16="http://schemas.microsoft.com/office/drawing/2014/main" id="{7AF77754-36DD-4ABC-A5FB-D63D353D9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794000"/>
            <a:ext cx="1793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bg1"/>
                </a:solidFill>
                <a:latin typeface="Arial" panose="020B0604020202020204" pitchFamily="34" charset="0"/>
              </a:rPr>
              <a:t>M1 spectra</a:t>
            </a:r>
          </a:p>
        </p:txBody>
      </p:sp>
      <p:sp>
        <p:nvSpPr>
          <p:cNvPr id="18450" name="Text Box 59">
            <a:extLst>
              <a:ext uri="{FF2B5EF4-FFF2-40B4-BE49-F238E27FC236}">
                <a16:creationId xmlns:a16="http://schemas.microsoft.com/office/drawing/2014/main" id="{706CECBC-96BF-4F2F-B2E2-553F9869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3201988"/>
            <a:ext cx="2346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  <a:latin typeface="Arial" panose="020B0604020202020204" pitchFamily="34" charset="0"/>
              </a:rPr>
              <a:t>Selection of precursor ion for MS2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AE5D21-7633-461F-AC7C-604E547D216F}"/>
              </a:ext>
            </a:extLst>
          </p:cNvPr>
          <p:cNvSpPr/>
          <p:nvPr/>
        </p:nvSpPr>
        <p:spPr>
          <a:xfrm>
            <a:off x="4879975" y="3176588"/>
            <a:ext cx="184150" cy="952500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52" name="Text Box 2">
            <a:extLst>
              <a:ext uri="{FF2B5EF4-FFF2-40B4-BE49-F238E27FC236}">
                <a16:creationId xmlns:a16="http://schemas.microsoft.com/office/drawing/2014/main" id="{03DBCF0B-60C5-4BC3-8E21-E8AE7AAC8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54025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iTRAQ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B5735B-6138-4B73-B5FA-3235AB5E1921}"/>
              </a:ext>
            </a:extLst>
          </p:cNvPr>
          <p:cNvCxnSpPr/>
          <p:nvPr/>
        </p:nvCxnSpPr>
        <p:spPr>
          <a:xfrm>
            <a:off x="3684588" y="3592513"/>
            <a:ext cx="0" cy="403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926B775-D31C-4514-87C2-93460AD7CB35}"/>
              </a:ext>
            </a:extLst>
          </p:cNvPr>
          <p:cNvCxnSpPr/>
          <p:nvPr/>
        </p:nvCxnSpPr>
        <p:spPr>
          <a:xfrm>
            <a:off x="3817938" y="3792538"/>
            <a:ext cx="0" cy="2095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5133545-439E-4243-83CD-5B9C11F701A9}"/>
              </a:ext>
            </a:extLst>
          </p:cNvPr>
          <p:cNvCxnSpPr/>
          <p:nvPr/>
        </p:nvCxnSpPr>
        <p:spPr>
          <a:xfrm>
            <a:off x="4086225" y="3417888"/>
            <a:ext cx="0" cy="5778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CA26FF-BBBA-41A1-8FFC-E54017D9B838}"/>
              </a:ext>
            </a:extLst>
          </p:cNvPr>
          <p:cNvCxnSpPr/>
          <p:nvPr/>
        </p:nvCxnSpPr>
        <p:spPr>
          <a:xfrm>
            <a:off x="4168775" y="3865563"/>
            <a:ext cx="0" cy="1508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825FB5A-05FC-4713-A95F-F09903748C92}"/>
              </a:ext>
            </a:extLst>
          </p:cNvPr>
          <p:cNvCxnSpPr/>
          <p:nvPr/>
        </p:nvCxnSpPr>
        <p:spPr>
          <a:xfrm>
            <a:off x="4341813" y="3592513"/>
            <a:ext cx="0" cy="409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4B5E436-A444-4A03-8480-A266F7EC79EE}"/>
              </a:ext>
            </a:extLst>
          </p:cNvPr>
          <p:cNvCxnSpPr/>
          <p:nvPr/>
        </p:nvCxnSpPr>
        <p:spPr>
          <a:xfrm>
            <a:off x="4427538" y="3725863"/>
            <a:ext cx="0" cy="276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578DE0C-A7D0-40AC-A01A-8B80C5232012}"/>
              </a:ext>
            </a:extLst>
          </p:cNvPr>
          <p:cNvCxnSpPr/>
          <p:nvPr/>
        </p:nvCxnSpPr>
        <p:spPr>
          <a:xfrm>
            <a:off x="4505325" y="3254375"/>
            <a:ext cx="0" cy="74771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87CD7BD2-FA34-4371-A832-7BF878DF88C8}"/>
              </a:ext>
            </a:extLst>
          </p:cNvPr>
          <p:cNvCxnSpPr/>
          <p:nvPr/>
        </p:nvCxnSpPr>
        <p:spPr>
          <a:xfrm>
            <a:off x="4598988" y="3806825"/>
            <a:ext cx="0" cy="2095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B88D3B-44A3-4292-9288-E6975DA91932}"/>
              </a:ext>
            </a:extLst>
          </p:cNvPr>
          <p:cNvCxnSpPr/>
          <p:nvPr/>
        </p:nvCxnSpPr>
        <p:spPr>
          <a:xfrm>
            <a:off x="4702175" y="3573463"/>
            <a:ext cx="0" cy="4445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BB4611F-1688-4214-BE0A-54C437C06A1D}"/>
              </a:ext>
            </a:extLst>
          </p:cNvPr>
          <p:cNvCxnSpPr/>
          <p:nvPr/>
        </p:nvCxnSpPr>
        <p:spPr>
          <a:xfrm>
            <a:off x="4819650" y="3806825"/>
            <a:ext cx="0" cy="2095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92DF02A-098A-45FF-AA86-7DD8FF857220}"/>
              </a:ext>
            </a:extLst>
          </p:cNvPr>
          <p:cNvCxnSpPr/>
          <p:nvPr/>
        </p:nvCxnSpPr>
        <p:spPr>
          <a:xfrm>
            <a:off x="4965700" y="3417888"/>
            <a:ext cx="0" cy="5984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BEEE6EF-B83C-499A-BBDE-E16093C7CD9E}"/>
              </a:ext>
            </a:extLst>
          </p:cNvPr>
          <p:cNvCxnSpPr/>
          <p:nvPr/>
        </p:nvCxnSpPr>
        <p:spPr>
          <a:xfrm>
            <a:off x="5172075" y="3592513"/>
            <a:ext cx="0" cy="4095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072CAA3-5D7C-4257-93B8-BBEE32A7CB72}"/>
              </a:ext>
            </a:extLst>
          </p:cNvPr>
          <p:cNvCxnSpPr/>
          <p:nvPr/>
        </p:nvCxnSpPr>
        <p:spPr>
          <a:xfrm>
            <a:off x="5291138" y="3873500"/>
            <a:ext cx="0" cy="1428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43BCA69-5A1B-4D7C-8A49-C6F69C122969}"/>
              </a:ext>
            </a:extLst>
          </p:cNvPr>
          <p:cNvCxnSpPr/>
          <p:nvPr/>
        </p:nvCxnSpPr>
        <p:spPr>
          <a:xfrm>
            <a:off x="5418138" y="3749675"/>
            <a:ext cx="0" cy="2667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1EAA3954-EE2D-4880-A13B-7DE8D0D9E7FA}"/>
              </a:ext>
            </a:extLst>
          </p:cNvPr>
          <p:cNvCxnSpPr/>
          <p:nvPr/>
        </p:nvCxnSpPr>
        <p:spPr>
          <a:xfrm>
            <a:off x="5524500" y="3125788"/>
            <a:ext cx="0" cy="8763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EFFBB7E-D86B-4B08-93A5-3BBEED697AC6}"/>
              </a:ext>
            </a:extLst>
          </p:cNvPr>
          <p:cNvCxnSpPr/>
          <p:nvPr/>
        </p:nvCxnSpPr>
        <p:spPr>
          <a:xfrm>
            <a:off x="5670550" y="3690938"/>
            <a:ext cx="0" cy="3048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343" grpId="0" animBg="1"/>
      <p:bldP spid="98345" grpId="0"/>
      <p:bldP spid="98362" grpId="0" animBg="1"/>
      <p:bldP spid="57350" grpId="0"/>
      <p:bldP spid="983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FAEF50D-66F9-4872-AE59-BF0A08DE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454025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iTRAQ</a:t>
            </a:r>
          </a:p>
        </p:txBody>
      </p:sp>
      <p:sp>
        <p:nvSpPr>
          <p:cNvPr id="19459" name="Line 4">
            <a:extLst>
              <a:ext uri="{FF2B5EF4-FFF2-40B4-BE49-F238E27FC236}">
                <a16:creationId xmlns:a16="http://schemas.microsoft.com/office/drawing/2014/main" id="{EBBC34CE-6247-4010-969B-900AF83C5A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Text Box 5">
            <a:extLst>
              <a:ext uri="{FF2B5EF4-FFF2-40B4-BE49-F238E27FC236}">
                <a16:creationId xmlns:a16="http://schemas.microsoft.com/office/drawing/2014/main" id="{5D47BDBE-D5B0-490C-9FB7-5B2D233AF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1068388"/>
            <a:ext cx="3259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solidFill>
                  <a:schemeClr val="bg1"/>
                </a:solidFill>
                <a:latin typeface="Arial" panose="020B0604020202020204" pitchFamily="34" charset="0"/>
              </a:rPr>
              <a:t>Co-isolation problem</a:t>
            </a:r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77AD49C0-AACA-4A7A-9589-BB7AC296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458913"/>
            <a:ext cx="84709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Ion selected for MS2 may not be pure</a:t>
            </a:r>
          </a:p>
          <a:p>
            <a:pPr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Ions with very close m/z will also be selected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“Contaminating” ions the MS2 spectra will reduce the accuracy of the quantification, typically compressing the quantitation ratios</a:t>
            </a:r>
          </a:p>
          <a:p>
            <a:pPr marL="114300" indent="-114300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Synchronous precursor scanning (MS3) can eliminate ratio distortion, but at reduced data collection rates (increased quant. accuracy, but reduced protein ids)</a:t>
            </a:r>
          </a:p>
        </p:txBody>
      </p:sp>
      <p:sp>
        <p:nvSpPr>
          <p:cNvPr id="19462" name="Line 9">
            <a:extLst>
              <a:ext uri="{FF2B5EF4-FFF2-40B4-BE49-F238E27FC236}">
                <a16:creationId xmlns:a16="http://schemas.microsoft.com/office/drawing/2014/main" id="{BD68DA4F-664A-42CF-9BDE-60FCB6DE2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400" y="3662363"/>
            <a:ext cx="0" cy="1711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10">
            <a:extLst>
              <a:ext uri="{FF2B5EF4-FFF2-40B4-BE49-F238E27FC236}">
                <a16:creationId xmlns:a16="http://schemas.microsoft.com/office/drawing/2014/main" id="{FFB5F2C8-9596-4480-885D-56B649DADE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175" y="5387975"/>
            <a:ext cx="42195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1">
            <a:extLst>
              <a:ext uri="{FF2B5EF4-FFF2-40B4-BE49-F238E27FC236}">
                <a16:creationId xmlns:a16="http://schemas.microsoft.com/office/drawing/2014/main" id="{F2C4F02F-C634-4571-BE49-2CEFE1A78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5456238"/>
            <a:ext cx="604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m/z</a:t>
            </a:r>
          </a:p>
        </p:txBody>
      </p:sp>
      <p:sp>
        <p:nvSpPr>
          <p:cNvPr id="19465" name="Text Box 12">
            <a:extLst>
              <a:ext uri="{FF2B5EF4-FFF2-40B4-BE49-F238E27FC236}">
                <a16:creationId xmlns:a16="http://schemas.microsoft.com/office/drawing/2014/main" id="{A8BF8DE0-067B-4323-945C-6CE77CB3554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85724" y="4378325"/>
            <a:ext cx="102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Intensity</a:t>
            </a:r>
          </a:p>
        </p:txBody>
      </p:sp>
      <p:sp>
        <p:nvSpPr>
          <p:cNvPr id="19466" name="Text Box 13">
            <a:extLst>
              <a:ext uri="{FF2B5EF4-FFF2-40B4-BE49-F238E27FC236}">
                <a16:creationId xmlns:a16="http://schemas.microsoft.com/office/drawing/2014/main" id="{700FA252-7DA2-4EF3-8539-346FFB064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456238"/>
            <a:ext cx="265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9467" name="Text Box 14">
            <a:extLst>
              <a:ext uri="{FF2B5EF4-FFF2-40B4-BE49-F238E27FC236}">
                <a16:creationId xmlns:a16="http://schemas.microsoft.com/office/drawing/2014/main" id="{63954BB4-B147-4EB4-9CDA-FA3C353D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25" y="5456238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2000</a:t>
            </a:r>
          </a:p>
        </p:txBody>
      </p:sp>
      <p:grpSp>
        <p:nvGrpSpPr>
          <p:cNvPr id="19468" name="Group 32">
            <a:extLst>
              <a:ext uri="{FF2B5EF4-FFF2-40B4-BE49-F238E27FC236}">
                <a16:creationId xmlns:a16="http://schemas.microsoft.com/office/drawing/2014/main" id="{4C9AF786-AFB8-452F-A200-7C18B1641D07}"/>
              </a:ext>
            </a:extLst>
          </p:cNvPr>
          <p:cNvGrpSpPr>
            <a:grpSpLocks/>
          </p:cNvGrpSpPr>
          <p:nvPr/>
        </p:nvGrpSpPr>
        <p:grpSpPr bwMode="auto">
          <a:xfrm>
            <a:off x="1757363" y="3833813"/>
            <a:ext cx="76200" cy="1539875"/>
            <a:chOff x="3571063" y="2911611"/>
            <a:chExt cx="0" cy="2266544"/>
          </a:xfrm>
        </p:grpSpPr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9F11E56-B1E5-4396-8AA0-516B83BF6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063" y="4131339"/>
              <a:ext cx="0" cy="866894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CF8E17C0-EA5D-47A4-B7AF-992E16D8F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063" y="3264443"/>
              <a:ext cx="0" cy="866895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A642526E-4EA6-4CF7-B2BB-C4DA45BA8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063" y="2911611"/>
              <a:ext cx="0" cy="371526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45453465-52D3-4D8F-9441-99823D6723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063" y="4998233"/>
              <a:ext cx="0" cy="17992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69" name="Group 38">
            <a:extLst>
              <a:ext uri="{FF2B5EF4-FFF2-40B4-BE49-F238E27FC236}">
                <a16:creationId xmlns:a16="http://schemas.microsoft.com/office/drawing/2014/main" id="{2EEF4C36-7758-418A-AD1D-0A87CEF25469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4729163"/>
            <a:ext cx="287337" cy="628650"/>
            <a:chOff x="4274644" y="3186637"/>
            <a:chExt cx="0" cy="1982219"/>
          </a:xfrm>
        </p:grpSpPr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7A00227E-0D7A-4443-9524-10D483629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22795"/>
              <a:ext cx="0" cy="52559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35">
              <a:extLst>
                <a:ext uri="{FF2B5EF4-FFF2-40B4-BE49-F238E27FC236}">
                  <a16:creationId xmlns:a16="http://schemas.microsoft.com/office/drawing/2014/main" id="{08FE3EDD-94EB-40A0-9C36-663CF35AA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2201"/>
              <a:ext cx="0" cy="530594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36">
              <a:extLst>
                <a:ext uri="{FF2B5EF4-FFF2-40B4-BE49-F238E27FC236}">
                  <a16:creationId xmlns:a16="http://schemas.microsoft.com/office/drawing/2014/main" id="{4240692B-07B5-47DD-918C-33897486A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5598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A23D5576-1CEB-48D5-926A-26E1B8052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3266"/>
              <a:ext cx="0" cy="52559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70" name="Group 39">
            <a:extLst>
              <a:ext uri="{FF2B5EF4-FFF2-40B4-BE49-F238E27FC236}">
                <a16:creationId xmlns:a16="http://schemas.microsoft.com/office/drawing/2014/main" id="{12964600-32A5-46C9-8CA9-C0D78725D86A}"/>
              </a:ext>
            </a:extLst>
          </p:cNvPr>
          <p:cNvGrpSpPr>
            <a:grpSpLocks/>
          </p:cNvGrpSpPr>
          <p:nvPr/>
        </p:nvGrpSpPr>
        <p:grpSpPr bwMode="auto">
          <a:xfrm>
            <a:off x="3663950" y="4730750"/>
            <a:ext cx="139700" cy="627063"/>
            <a:chOff x="4274644" y="3186637"/>
            <a:chExt cx="0" cy="1982219"/>
          </a:xfrm>
        </p:grpSpPr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908FAAB1-483C-450B-9F71-545B7691D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20401"/>
              <a:ext cx="0" cy="526920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6007895E-A254-43BF-87A4-BDE2940B3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3484"/>
              <a:ext cx="0" cy="526917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C69BA7B7-A715-4685-BEC3-C2196D917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6957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7BE03F93-66F7-4632-A98F-2D81939CB8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1936"/>
              <a:ext cx="0" cy="52692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71" name="Group 44">
            <a:extLst>
              <a:ext uri="{FF2B5EF4-FFF2-40B4-BE49-F238E27FC236}">
                <a16:creationId xmlns:a16="http://schemas.microsoft.com/office/drawing/2014/main" id="{20D6403D-2138-43C1-837B-19F3551B0E50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4445000"/>
            <a:ext cx="76200" cy="928688"/>
            <a:chOff x="4274644" y="3186637"/>
            <a:chExt cx="0" cy="1982219"/>
          </a:xfrm>
        </p:grpSpPr>
        <p:sp>
          <p:nvSpPr>
            <p:cNvPr id="46" name="Line 34">
              <a:extLst>
                <a:ext uri="{FF2B5EF4-FFF2-40B4-BE49-F238E27FC236}">
                  <a16:creationId xmlns:a16="http://schemas.microsoft.com/office/drawing/2014/main" id="{497AD31B-43BC-4466-B430-CB896E6E4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20102"/>
              <a:ext cx="0" cy="528591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Line 35">
              <a:extLst>
                <a:ext uri="{FF2B5EF4-FFF2-40B4-BE49-F238E27FC236}">
                  <a16:creationId xmlns:a16="http://schemas.microsoft.com/office/drawing/2014/main" id="{2CAA5882-2E0A-4764-86B5-A2AE52064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1511"/>
              <a:ext cx="0" cy="528591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36">
              <a:extLst>
                <a:ext uri="{FF2B5EF4-FFF2-40B4-BE49-F238E27FC236}">
                  <a16:creationId xmlns:a16="http://schemas.microsoft.com/office/drawing/2014/main" id="{1729ABE4-D3E8-46EA-AB98-F3FB383C6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8758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38">
              <a:extLst>
                <a:ext uri="{FF2B5EF4-FFF2-40B4-BE49-F238E27FC236}">
                  <a16:creationId xmlns:a16="http://schemas.microsoft.com/office/drawing/2014/main" id="{5437948C-D167-44D4-B45A-F40B4AF88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0265"/>
              <a:ext cx="0" cy="528591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72" name="Group 49">
            <a:extLst>
              <a:ext uri="{FF2B5EF4-FFF2-40B4-BE49-F238E27FC236}">
                <a16:creationId xmlns:a16="http://schemas.microsoft.com/office/drawing/2014/main" id="{95753A59-E040-420A-96F2-F9A6C364C0EE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3968750"/>
            <a:ext cx="174625" cy="1389063"/>
            <a:chOff x="4274644" y="3186637"/>
            <a:chExt cx="0" cy="1982219"/>
          </a:xfrm>
        </p:grpSpPr>
        <p:sp>
          <p:nvSpPr>
            <p:cNvPr id="51" name="Line 34">
              <a:extLst>
                <a:ext uri="{FF2B5EF4-FFF2-40B4-BE49-F238E27FC236}">
                  <a16:creationId xmlns:a16="http://schemas.microsoft.com/office/drawing/2014/main" id="{53EFCD27-4501-497D-B796-DD77CA48F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21922"/>
              <a:ext cx="0" cy="527836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35">
              <a:extLst>
                <a:ext uri="{FF2B5EF4-FFF2-40B4-BE49-F238E27FC236}">
                  <a16:creationId xmlns:a16="http://schemas.microsoft.com/office/drawing/2014/main" id="{81484B9F-DA0F-47BD-89B6-FAD272C60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1820"/>
              <a:ext cx="0" cy="530102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36">
              <a:extLst>
                <a:ext uri="{FF2B5EF4-FFF2-40B4-BE49-F238E27FC236}">
                  <a16:creationId xmlns:a16="http://schemas.microsoft.com/office/drawing/2014/main" id="{B35F4113-14B5-42AE-9885-394024FA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6899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38">
              <a:extLst>
                <a:ext uri="{FF2B5EF4-FFF2-40B4-BE49-F238E27FC236}">
                  <a16:creationId xmlns:a16="http://schemas.microsoft.com/office/drawing/2014/main" id="{C77E3FEF-9272-40F0-8E78-C249338AC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1019"/>
              <a:ext cx="0" cy="527837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73" name="Group 54">
            <a:extLst>
              <a:ext uri="{FF2B5EF4-FFF2-40B4-BE49-F238E27FC236}">
                <a16:creationId xmlns:a16="http://schemas.microsoft.com/office/drawing/2014/main" id="{EA9E73E1-4EFE-4B78-885C-794C05B0DD4C}"/>
              </a:ext>
            </a:extLst>
          </p:cNvPr>
          <p:cNvGrpSpPr>
            <a:grpSpLocks/>
          </p:cNvGrpSpPr>
          <p:nvPr/>
        </p:nvGrpSpPr>
        <p:grpSpPr bwMode="auto">
          <a:xfrm>
            <a:off x="1108075" y="5126038"/>
            <a:ext cx="122238" cy="241300"/>
            <a:chOff x="4274644" y="3186637"/>
            <a:chExt cx="0" cy="1982219"/>
          </a:xfrm>
        </p:grpSpPr>
        <p:sp>
          <p:nvSpPr>
            <p:cNvPr id="56" name="Line 34">
              <a:extLst>
                <a:ext uri="{FF2B5EF4-FFF2-40B4-BE49-F238E27FC236}">
                  <a16:creationId xmlns:a16="http://schemas.microsoft.com/office/drawing/2014/main" id="{B2BAB586-17C5-4D06-9B76-CA50AAD98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16865"/>
              <a:ext cx="0" cy="534682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35">
              <a:extLst>
                <a:ext uri="{FF2B5EF4-FFF2-40B4-BE49-F238E27FC236}">
                  <a16:creationId xmlns:a16="http://schemas.microsoft.com/office/drawing/2014/main" id="{29239D5F-23E2-4B64-A3B9-A137E202D4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5229"/>
              <a:ext cx="0" cy="521637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36">
              <a:extLst>
                <a:ext uri="{FF2B5EF4-FFF2-40B4-BE49-F238E27FC236}">
                  <a16:creationId xmlns:a16="http://schemas.microsoft.com/office/drawing/2014/main" id="{8D635592-5AE3-43E0-A709-6B17F07F41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4673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38">
              <a:extLst>
                <a:ext uri="{FF2B5EF4-FFF2-40B4-BE49-F238E27FC236}">
                  <a16:creationId xmlns:a16="http://schemas.microsoft.com/office/drawing/2014/main" id="{4E4A19E7-D306-4CAD-A047-DB2B97049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7219"/>
              <a:ext cx="0" cy="521637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74" name="Group 64">
            <a:extLst>
              <a:ext uri="{FF2B5EF4-FFF2-40B4-BE49-F238E27FC236}">
                <a16:creationId xmlns:a16="http://schemas.microsoft.com/office/drawing/2014/main" id="{B763846D-43AD-4945-AE5C-2797B8DAC483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5126038"/>
            <a:ext cx="122237" cy="241300"/>
            <a:chOff x="4274644" y="3186637"/>
            <a:chExt cx="0" cy="1982219"/>
          </a:xfrm>
        </p:grpSpPr>
        <p:sp>
          <p:nvSpPr>
            <p:cNvPr id="66" name="Line 34">
              <a:extLst>
                <a:ext uri="{FF2B5EF4-FFF2-40B4-BE49-F238E27FC236}">
                  <a16:creationId xmlns:a16="http://schemas.microsoft.com/office/drawing/2014/main" id="{A8556A40-5C3C-4A96-889E-FF243BD28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216865"/>
              <a:ext cx="0" cy="534682"/>
            </a:xfrm>
            <a:prstGeom prst="lin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Line 35">
              <a:extLst>
                <a:ext uri="{FF2B5EF4-FFF2-40B4-BE49-F238E27FC236}">
                  <a16:creationId xmlns:a16="http://schemas.microsoft.com/office/drawing/2014/main" id="{BFFBE135-2723-4CCC-9CD4-74ABC591B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695229"/>
              <a:ext cx="0" cy="521637"/>
            </a:xfrm>
            <a:prstGeom prst="lin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Line 36">
              <a:extLst>
                <a:ext uri="{FF2B5EF4-FFF2-40B4-BE49-F238E27FC236}">
                  <a16:creationId xmlns:a16="http://schemas.microsoft.com/office/drawing/2014/main" id="{B20903C1-7EC8-4F1C-8FED-17F4AF66C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3186637"/>
              <a:ext cx="0" cy="534673"/>
            </a:xfrm>
            <a:prstGeom prst="lin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Line 38">
              <a:extLst>
                <a:ext uri="{FF2B5EF4-FFF2-40B4-BE49-F238E27FC236}">
                  <a16:creationId xmlns:a16="http://schemas.microsoft.com/office/drawing/2014/main" id="{554AE734-2EED-4CBC-B8D3-6072F7FC5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644" y="4647219"/>
              <a:ext cx="0" cy="521637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29D8642-DFD3-4040-BD09-38AAA5D711DD}"/>
              </a:ext>
            </a:extLst>
          </p:cNvPr>
          <p:cNvSpPr/>
          <p:nvPr/>
        </p:nvSpPr>
        <p:spPr>
          <a:xfrm>
            <a:off x="1670050" y="3738563"/>
            <a:ext cx="222250" cy="1666875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76" name="Text Box 7">
            <a:extLst>
              <a:ext uri="{FF2B5EF4-FFF2-40B4-BE49-F238E27FC236}">
                <a16:creationId xmlns:a16="http://schemas.microsoft.com/office/drawing/2014/main" id="{03A8A8DB-F5D7-4B00-AA8E-1D35D4E6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3232150"/>
            <a:ext cx="160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bg1"/>
                </a:solidFill>
                <a:latin typeface="Arial" panose="020B0604020202020204" pitchFamily="34" charset="0"/>
              </a:rPr>
              <a:t>M1 spectrum</a:t>
            </a:r>
          </a:p>
        </p:txBody>
      </p:sp>
      <p:sp>
        <p:nvSpPr>
          <p:cNvPr id="72" name="Text Box 59">
            <a:extLst>
              <a:ext uri="{FF2B5EF4-FFF2-40B4-BE49-F238E27FC236}">
                <a16:creationId xmlns:a16="http://schemas.microsoft.com/office/drawing/2014/main" id="{81092539-E87C-495E-8B06-AB799E84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3306763"/>
            <a:ext cx="2346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chemeClr val="bg1"/>
                </a:solidFill>
                <a:latin typeface="Arial" panose="020B0604020202020204" pitchFamily="34" charset="0"/>
              </a:rPr>
              <a:t>Selection of precursor ion for MS2</a:t>
            </a: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1F78C63F-35E9-4158-B257-F1E74617E6F6}"/>
              </a:ext>
            </a:extLst>
          </p:cNvPr>
          <p:cNvSpPr/>
          <p:nvPr/>
        </p:nvSpPr>
        <p:spPr>
          <a:xfrm>
            <a:off x="1968500" y="5768975"/>
            <a:ext cx="3683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0040930-FD88-4A93-B27F-2CE3B891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6315075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MS2 Spectrum</a:t>
            </a:r>
          </a:p>
        </p:txBody>
      </p:sp>
      <p:pic>
        <p:nvPicPr>
          <p:cNvPr id="76" name="Picture 2" descr="An MS3-based method eliminates the interference effect.">
            <a:extLst>
              <a:ext uri="{FF2B5EF4-FFF2-40B4-BE49-F238E27FC236}">
                <a16:creationId xmlns:a16="http://schemas.microsoft.com/office/drawing/2014/main" id="{48928E26-6180-48A5-9D88-BC5A72DF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5" b="49683"/>
          <a:stretch>
            <a:fillRect/>
          </a:stretch>
        </p:blipFill>
        <p:spPr bwMode="auto">
          <a:xfrm>
            <a:off x="6121400" y="4468813"/>
            <a:ext cx="2628900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09AC6CC-77ED-4334-B72F-343A84E66AED}"/>
              </a:ext>
            </a:extLst>
          </p:cNvPr>
          <p:cNvCxnSpPr>
            <a:stCxn id="72" idx="1"/>
          </p:cNvCxnSpPr>
          <p:nvPr/>
        </p:nvCxnSpPr>
        <p:spPr>
          <a:xfrm flipH="1">
            <a:off x="1968500" y="3430588"/>
            <a:ext cx="779463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own Arrow 79">
            <a:extLst>
              <a:ext uri="{FF2B5EF4-FFF2-40B4-BE49-F238E27FC236}">
                <a16:creationId xmlns:a16="http://schemas.microsoft.com/office/drawing/2014/main" id="{34A00F73-87A5-40A9-A630-BC325521D706}"/>
              </a:ext>
            </a:extLst>
          </p:cNvPr>
          <p:cNvSpPr/>
          <p:nvPr/>
        </p:nvSpPr>
        <p:spPr>
          <a:xfrm rot="16200000">
            <a:off x="3303588" y="6242050"/>
            <a:ext cx="36830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E2E5B6-DBFC-4297-8C3B-7B8DDAE19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6315075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Quantification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AC853FE-A89E-411A-9ED5-20F25E45A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6523038"/>
            <a:ext cx="2125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00" b="1" i="1">
                <a:solidFill>
                  <a:srgbClr val="00B0F0"/>
                </a:solidFill>
                <a:latin typeface="Arial" panose="020B0604020202020204" pitchFamily="34" charset="0"/>
              </a:rPr>
              <a:t>Nature Methods 8, 937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/>
      <p:bldP spid="74" grpId="0" animBg="1"/>
      <p:bldP spid="75" grpId="0"/>
      <p:bldP spid="80" grpId="0" animBg="1"/>
      <p:bldP spid="81" grpId="0"/>
      <p:bldP spid="8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0C0AEA5D-EFA0-4491-A06D-23CC9133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415925"/>
            <a:ext cx="380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Qualities of iTRAQ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C274DF8D-6D62-43BD-926B-7DF2D8DBC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Box 2">
            <a:extLst>
              <a:ext uri="{FF2B5EF4-FFF2-40B4-BE49-F238E27FC236}">
                <a16:creationId xmlns:a16="http://schemas.microsoft.com/office/drawing/2014/main" id="{96B330CA-53D3-4E06-8F12-0DB3E77AC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620567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B0F0"/>
                </a:solidFill>
                <a:latin typeface="Arial" panose="020B0604020202020204" pitchFamily="34" charset="0"/>
              </a:rPr>
              <a:t>Summary details:</a:t>
            </a:r>
          </a:p>
        </p:txBody>
      </p:sp>
      <p:sp>
        <p:nvSpPr>
          <p:cNvPr id="20485" name="TextBox 12">
            <a:extLst>
              <a:ext uri="{FF2B5EF4-FFF2-40B4-BE49-F238E27FC236}">
                <a16:creationId xmlns:a16="http://schemas.microsoft.com/office/drawing/2014/main" id="{0017804C-CBCD-493C-B54F-95A0406F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2987675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Pros:</a:t>
            </a:r>
          </a:p>
        </p:txBody>
      </p:sp>
      <p:sp>
        <p:nvSpPr>
          <p:cNvPr id="20486" name="TextBox 14">
            <a:extLst>
              <a:ext uri="{FF2B5EF4-FFF2-40B4-BE49-F238E27FC236}">
                <a16:creationId xmlns:a16="http://schemas.microsoft.com/office/drawing/2014/main" id="{29616D57-3E07-4308-A76F-2E441AA93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4359860"/>
            <a:ext cx="839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B0F0"/>
                </a:solidFill>
                <a:latin typeface="Arial" panose="020B0604020202020204" pitchFamily="34" charset="0"/>
              </a:rPr>
              <a:t>Cons: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BB40968-CF43-4F4F-9303-382435A98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1711325"/>
            <a:ext cx="82486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Potential to label all proteins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Multiple peptides per protein for quantification</a:t>
            </a:r>
          </a:p>
          <a:p>
            <a:pPr marL="120650" indent="-120650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Quantification is relative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Could be used for time course experiments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D94C47DB-3278-4785-AD60-9B669DA3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035300"/>
            <a:ext cx="8248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Multiplexing up to 8 samples (</a:t>
            </a:r>
            <a:r>
              <a:rPr lang="en-US" altLang="en-US" sz="1600" b="1" i="1" u="sng" dirty="0">
                <a:solidFill>
                  <a:schemeClr val="bg1"/>
                </a:solidFill>
              </a:rPr>
              <a:t>very</a:t>
            </a:r>
            <a:r>
              <a:rPr lang="en-US" altLang="en-US" sz="1600" b="1" i="1" dirty="0">
                <a:solidFill>
                  <a:schemeClr val="bg1"/>
                </a:solidFill>
              </a:rPr>
              <a:t> </a:t>
            </a:r>
            <a:r>
              <a:rPr lang="en-US" altLang="en-US" sz="1600" b="1" i="1" u="sng" dirty="0">
                <a:solidFill>
                  <a:schemeClr val="bg1"/>
                </a:solidFill>
              </a:rPr>
              <a:t>cool</a:t>
            </a:r>
            <a:r>
              <a:rPr lang="en-US" altLang="en-US" sz="1600" b="1" dirty="0">
                <a:solidFill>
                  <a:schemeClr val="bg1"/>
                </a:solidFill>
              </a:rPr>
              <a:t>), 18-plex for TMT (Thermo) is available </a:t>
            </a: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Reasonably high quantitation precision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Can be used for clinical samples (biopsies, fluids)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Applicable to protein modifications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EDEF6555-C862-4DAC-98B5-C79A4573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428122"/>
            <a:ext cx="82486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Extensive sample labeling biochemistry (not so much a “con” as a warning)</a:t>
            </a: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Samples combined after protease digestion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Expensive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 Co-isolation of precursor ions can reduce quantitative accuracy</a:t>
            </a:r>
          </a:p>
        </p:txBody>
      </p:sp>
      <p:sp>
        <p:nvSpPr>
          <p:cNvPr id="20490" name="Text Box 5">
            <a:extLst>
              <a:ext uri="{FF2B5EF4-FFF2-40B4-BE49-F238E27FC236}">
                <a16:creationId xmlns:a16="http://schemas.microsoft.com/office/drawing/2014/main" id="{C3BEF7EF-A670-4F2A-A015-5EBB585E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3" y="6286500"/>
            <a:ext cx="529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FFFF"/>
                </a:solidFill>
                <a:latin typeface="Arial" panose="020B0604020202020204" pitchFamily="34" charset="0"/>
              </a:rPr>
              <a:t>P.L. Ross, et al: Mol. Cell. Prot. 3.12 (2004) 1154-1169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19D5A614-5A5F-4208-8285-7C4EC118D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415925"/>
            <a:ext cx="610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iTRAQ Experiment</a:t>
            </a:r>
          </a:p>
        </p:txBody>
      </p:sp>
      <p:sp>
        <p:nvSpPr>
          <p:cNvPr id="21507" name="Line 4">
            <a:extLst>
              <a:ext uri="{FF2B5EF4-FFF2-40B4-BE49-F238E27FC236}">
                <a16:creationId xmlns:a16="http://schemas.microsoft.com/office/drawing/2014/main" id="{197D17C6-D488-429C-A119-71A9FF15E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C3D28309-1BF0-4ACA-AD72-4DB850C1E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127125"/>
            <a:ext cx="399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(N. gonorrhoeae therapeutic targets)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F8F2854D-F135-49A2-9A2C-E739402A3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736725"/>
            <a:ext cx="7173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Neisseria gonorrhoeae is second most commonly reported infection in the US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09F55B48-FC59-44CB-AD67-F460196EB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3013075"/>
            <a:ext cx="7896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Infections cause all sorts of problems (genital infections, blood infections, PID, ectopic pregnancy, infertility)</a:t>
            </a:r>
          </a:p>
        </p:txBody>
      </p:sp>
      <p:sp>
        <p:nvSpPr>
          <p:cNvPr id="21511" name="TextBox 9">
            <a:extLst>
              <a:ext uri="{FF2B5EF4-FFF2-40B4-BE49-F238E27FC236}">
                <a16:creationId xmlns:a16="http://schemas.microsoft.com/office/drawing/2014/main" id="{EE00240F-D063-49D0-BFCF-84DBF960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3789363"/>
            <a:ext cx="817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Resistance to antibiotic treatment is growing; WHO estimates N. gonorrhoeae could be resistant to current drugs by 2015</a:t>
            </a:r>
          </a:p>
        </p:txBody>
      </p:sp>
      <p:sp>
        <p:nvSpPr>
          <p:cNvPr id="21512" name="TextBox 11">
            <a:extLst>
              <a:ext uri="{FF2B5EF4-FFF2-40B4-BE49-F238E27FC236}">
                <a16:creationId xmlns:a16="http://schemas.microsoft.com/office/drawing/2014/main" id="{995F2998-E42E-4E14-8074-0E051E01C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4564063"/>
            <a:ext cx="8174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Cell envelop and membrane vesicles play a role in colonization and infection of human tissues and cell lines</a:t>
            </a:r>
          </a:p>
        </p:txBody>
      </p:sp>
      <p:sp>
        <p:nvSpPr>
          <p:cNvPr id="21513" name="TextBox 12">
            <a:extLst>
              <a:ext uri="{FF2B5EF4-FFF2-40B4-BE49-F238E27FC236}">
                <a16:creationId xmlns:a16="http://schemas.microsoft.com/office/drawing/2014/main" id="{192AAC58-E063-4825-ADB9-2C3B6DC2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340350"/>
            <a:ext cx="8174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Thorough proteomic analysis of the cell envelop and membrane vesicles was performed to identify potential therapeutic targets</a:t>
            </a: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17F797C0-F905-46FE-B63D-86AD6EEEF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513013"/>
            <a:ext cx="8174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69863" indent="-1698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- Estimated 62 million cases occur each year (worldwide)</a:t>
            </a:r>
          </a:p>
        </p:txBody>
      </p:sp>
      <p:sp>
        <p:nvSpPr>
          <p:cNvPr id="21515" name="TextBox 1">
            <a:extLst>
              <a:ext uri="{FF2B5EF4-FFF2-40B4-BE49-F238E27FC236}">
                <a16:creationId xmlns:a16="http://schemas.microsoft.com/office/drawing/2014/main" id="{545CD6EB-BFCE-4C7B-8438-D4EE5CE8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6380163"/>
            <a:ext cx="522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rgbClr val="00B0F0"/>
                </a:solidFill>
                <a:latin typeface="Arial" panose="020B0604020202020204" pitchFamily="34" charset="0"/>
              </a:rPr>
              <a:t>Aleksandra Sikora and Ryszard Zielke, Oregon State University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D2A33A7-A8B1-4F26-B464-4AA91260F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492250"/>
            <a:ext cx="53467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9">
            <a:extLst>
              <a:ext uri="{FF2B5EF4-FFF2-40B4-BE49-F238E27FC236}">
                <a16:creationId xmlns:a16="http://schemas.microsoft.com/office/drawing/2014/main" id="{27F92BD3-A73A-47F5-8ADA-55A1C65BC0BB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1511300"/>
            <a:ext cx="3348038" cy="5230813"/>
            <a:chOff x="5712212" y="1194564"/>
            <a:chExt cx="3347814" cy="5230972"/>
          </a:xfrm>
        </p:grpSpPr>
        <p:pic>
          <p:nvPicPr>
            <p:cNvPr id="22536" name="Picture 2">
              <a:extLst>
                <a:ext uri="{FF2B5EF4-FFF2-40B4-BE49-F238E27FC236}">
                  <a16:creationId xmlns:a16="http://schemas.microsoft.com/office/drawing/2014/main" id="{D7AE53AB-A326-4DB7-BE6F-D092D5296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593" y="1194564"/>
              <a:ext cx="3244433" cy="523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Box 3">
              <a:extLst>
                <a:ext uri="{FF2B5EF4-FFF2-40B4-BE49-F238E27FC236}">
                  <a16:creationId xmlns:a16="http://schemas.microsoft.com/office/drawing/2014/main" id="{55E61A19-B760-4465-8D20-3A9BFA6AE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2212" y="1590850"/>
              <a:ext cx="3577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765</a:t>
              </a:r>
            </a:p>
          </p:txBody>
        </p:sp>
        <p:sp>
          <p:nvSpPr>
            <p:cNvPr id="22538" name="TextBox 4">
              <a:extLst>
                <a:ext uri="{FF2B5EF4-FFF2-40B4-BE49-F238E27FC236}">
                  <a16:creationId xmlns:a16="http://schemas.microsoft.com/office/drawing/2014/main" id="{9ECD42FC-CD60-4E0D-AA80-8327306CAE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1488" y="1590850"/>
              <a:ext cx="3577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568</a:t>
              </a:r>
            </a:p>
          </p:txBody>
        </p:sp>
        <p:sp>
          <p:nvSpPr>
            <p:cNvPr id="22539" name="TextBox 5">
              <a:extLst>
                <a:ext uri="{FF2B5EF4-FFF2-40B4-BE49-F238E27FC236}">
                  <a16:creationId xmlns:a16="http://schemas.microsoft.com/office/drawing/2014/main" id="{544C9865-EDBE-4FA9-A404-30CD05A8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5264" y="1602758"/>
              <a:ext cx="3577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308</a:t>
              </a:r>
            </a:p>
          </p:txBody>
        </p:sp>
        <p:sp>
          <p:nvSpPr>
            <p:cNvPr id="22540" name="TextBox 6">
              <a:extLst>
                <a:ext uri="{FF2B5EF4-FFF2-40B4-BE49-F238E27FC236}">
                  <a16:creationId xmlns:a16="http://schemas.microsoft.com/office/drawing/2014/main" id="{93902F66-C33C-4020-994F-C5B483AF1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6834" y="1602758"/>
              <a:ext cx="35779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213</a:t>
              </a:r>
            </a:p>
          </p:txBody>
        </p:sp>
        <p:sp>
          <p:nvSpPr>
            <p:cNvPr id="22541" name="TextBox 8">
              <a:extLst>
                <a:ext uri="{FF2B5EF4-FFF2-40B4-BE49-F238E27FC236}">
                  <a16:creationId xmlns:a16="http://schemas.microsoft.com/office/drawing/2014/main" id="{87ECBB35-FCF5-4638-A4A8-F87D2B29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3629" y="6036914"/>
              <a:ext cx="9589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Final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latin typeface="Arial" panose="020B0604020202020204" pitchFamily="34" charset="0"/>
                </a:rPr>
                <a:t>316 CE &amp; 57 MV</a:t>
              </a:r>
            </a:p>
          </p:txBody>
        </p:sp>
      </p:grpSp>
      <p:sp>
        <p:nvSpPr>
          <p:cNvPr id="22532" name="Text Box 3">
            <a:extLst>
              <a:ext uri="{FF2B5EF4-FFF2-40B4-BE49-F238E27FC236}">
                <a16:creationId xmlns:a16="http://schemas.microsoft.com/office/drawing/2014/main" id="{39C04DCB-98F5-4957-BFA5-ECE7F52BA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415925"/>
            <a:ext cx="610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iTRAQ Experiment</a:t>
            </a:r>
          </a:p>
        </p:txBody>
      </p:sp>
      <p:sp>
        <p:nvSpPr>
          <p:cNvPr id="22533" name="Line 4">
            <a:extLst>
              <a:ext uri="{FF2B5EF4-FFF2-40B4-BE49-F238E27FC236}">
                <a16:creationId xmlns:a16="http://schemas.microsoft.com/office/drawing/2014/main" id="{0DC29BB1-1A65-4339-B5C0-8C1127311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Box 30">
            <a:extLst>
              <a:ext uri="{FF2B5EF4-FFF2-40B4-BE49-F238E27FC236}">
                <a16:creationId xmlns:a16="http://schemas.microsoft.com/office/drawing/2014/main" id="{CCBEDA94-9C59-420D-A01A-A0188343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127125"/>
            <a:ext cx="399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(N. gonorrhoeae therapeutic targets)</a:t>
            </a:r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E3958D32-0F39-4B62-BED7-86DD827DF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465888"/>
            <a:ext cx="2355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 i="1">
                <a:latin typeface="Arial" panose="020B0604020202020204" pitchFamily="34" charset="0"/>
              </a:rPr>
              <a:t>Mol Cell Proteomics 13: 1299 (2014)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820A0FF1-CF05-4815-A883-1FD71E96A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838" y="324485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7299-AF74-47CE-B832-752D88AC0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25162" r="34506" b="45343"/>
          <a:stretch>
            <a:fillRect/>
          </a:stretch>
        </p:blipFill>
        <p:spPr bwMode="auto">
          <a:xfrm>
            <a:off x="4252913" y="2000250"/>
            <a:ext cx="46863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254071A1-EC5B-4E91-A2FF-8414EFEF3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00513"/>
            <a:ext cx="852011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E805A3D-7A87-40D4-A79D-08019E4D93D4}"/>
              </a:ext>
            </a:extLst>
          </p:cNvPr>
          <p:cNvSpPr/>
          <p:nvPr/>
        </p:nvSpPr>
        <p:spPr>
          <a:xfrm>
            <a:off x="933450" y="5019675"/>
            <a:ext cx="304800" cy="123825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9AF55D-061D-4907-B915-FF1CB3E07FBD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2117725"/>
            <a:ext cx="3821113" cy="2222500"/>
            <a:chOff x="-21094" y="2117192"/>
            <a:chExt cx="3821569" cy="2223016"/>
          </a:xfrm>
        </p:grpSpPr>
        <p:grpSp>
          <p:nvGrpSpPr>
            <p:cNvPr id="23568" name="Group 13">
              <a:extLst>
                <a:ext uri="{FF2B5EF4-FFF2-40B4-BE49-F238E27FC236}">
                  <a16:creationId xmlns:a16="http://schemas.microsoft.com/office/drawing/2014/main" id="{F004EB3A-0508-4AA3-9803-0F8E678857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1094" y="2117192"/>
              <a:ext cx="3821569" cy="2223016"/>
              <a:chOff x="-21094" y="2117192"/>
              <a:chExt cx="3821569" cy="2223016"/>
            </a:xfrm>
          </p:grpSpPr>
          <p:grpSp>
            <p:nvGrpSpPr>
              <p:cNvPr id="23575" name="Group 10">
                <a:extLst>
                  <a:ext uri="{FF2B5EF4-FFF2-40B4-BE49-F238E27FC236}">
                    <a16:creationId xmlns:a16="http://schemas.microsoft.com/office/drawing/2014/main" id="{EFC8E234-EE96-46A6-8284-EF0160EC8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1094" y="2117192"/>
                <a:ext cx="3821569" cy="2223016"/>
                <a:chOff x="-21094" y="2117192"/>
                <a:chExt cx="3821569" cy="2223016"/>
              </a:xfrm>
            </p:grpSpPr>
            <p:pic>
              <p:nvPicPr>
                <p:cNvPr id="23577" name="Picture 7">
                  <a:extLst>
                    <a:ext uri="{FF2B5EF4-FFF2-40B4-BE49-F238E27FC236}">
                      <a16:creationId xmlns:a16="http://schemas.microsoft.com/office/drawing/2014/main" id="{0BAEA9C1-DC25-45E8-A893-45EFE27BF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499" t="23659" r="27866"/>
                <a:stretch>
                  <a:fillRect/>
                </a:stretch>
              </p:blipFill>
              <p:spPr bwMode="auto">
                <a:xfrm>
                  <a:off x="745444" y="2126717"/>
                  <a:ext cx="3055031" cy="2213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578" name="Picture 8">
                  <a:extLst>
                    <a:ext uri="{FF2B5EF4-FFF2-40B4-BE49-F238E27FC236}">
                      <a16:creationId xmlns:a16="http://schemas.microsoft.com/office/drawing/2014/main" id="{983816FB-47A2-48EB-9D82-83F24C4D67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3331" r="92313"/>
                <a:stretch>
                  <a:fillRect/>
                </a:stretch>
              </p:blipFill>
              <p:spPr bwMode="auto">
                <a:xfrm>
                  <a:off x="-21094" y="2117192"/>
                  <a:ext cx="766538" cy="2223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A3C07F-953D-4982-9788-88F3FFF1BC15}"/>
                  </a:ext>
                </a:extLst>
              </p:cNvPr>
              <p:cNvSpPr/>
              <p:nvPr/>
            </p:nvSpPr>
            <p:spPr>
              <a:xfrm>
                <a:off x="663201" y="3722528"/>
                <a:ext cx="82560" cy="1587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3569" name="TextBox 16">
              <a:extLst>
                <a:ext uri="{FF2B5EF4-FFF2-40B4-BE49-F238E27FC236}">
                  <a16:creationId xmlns:a16="http://schemas.microsoft.com/office/drawing/2014/main" id="{0FA6A600-98B4-4326-A9C4-EEF56A81B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982" y="2202024"/>
              <a:ext cx="559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u="sng">
                  <a:latin typeface="Arial" panose="020B0604020202020204" pitchFamily="34" charset="0"/>
                </a:rPr>
                <a:t>115/114</a:t>
              </a:r>
            </a:p>
          </p:txBody>
        </p:sp>
        <p:sp>
          <p:nvSpPr>
            <p:cNvPr id="23570" name="TextBox 17">
              <a:extLst>
                <a:ext uri="{FF2B5EF4-FFF2-40B4-BE49-F238E27FC236}">
                  <a16:creationId xmlns:a16="http://schemas.microsoft.com/office/drawing/2014/main" id="{606B20CA-97CD-4CA3-8835-2703415FD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6343" y="2202024"/>
              <a:ext cx="559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u="sng">
                  <a:latin typeface="Arial" panose="020B0604020202020204" pitchFamily="34" charset="0"/>
                </a:rPr>
                <a:t>116/114</a:t>
              </a:r>
            </a:p>
          </p:txBody>
        </p:sp>
        <p:sp>
          <p:nvSpPr>
            <p:cNvPr id="23571" name="TextBox 18">
              <a:extLst>
                <a:ext uri="{FF2B5EF4-FFF2-40B4-BE49-F238E27FC236}">
                  <a16:creationId xmlns:a16="http://schemas.microsoft.com/office/drawing/2014/main" id="{BDF82C23-4C88-46DB-8C41-0537E3900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395" y="2202024"/>
              <a:ext cx="55976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 u="sng">
                  <a:latin typeface="Arial" panose="020B0604020202020204" pitchFamily="34" charset="0"/>
                </a:rPr>
                <a:t>117/114</a:t>
              </a:r>
            </a:p>
          </p:txBody>
        </p:sp>
        <p:sp>
          <p:nvSpPr>
            <p:cNvPr id="23572" name="TextBox 19">
              <a:extLst>
                <a:ext uri="{FF2B5EF4-FFF2-40B4-BE49-F238E27FC236}">
                  <a16:creationId xmlns:a16="http://schemas.microsoft.com/office/drawing/2014/main" id="{6E3D13C2-BDCD-4D82-BB25-B474C2C9E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430" y="2377909"/>
              <a:ext cx="3866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" panose="020B0604020202020204" pitchFamily="34" charset="0"/>
                </a:rPr>
                <a:t>1.15</a:t>
              </a:r>
            </a:p>
          </p:txBody>
        </p:sp>
        <p:sp>
          <p:nvSpPr>
            <p:cNvPr id="23573" name="TextBox 20">
              <a:extLst>
                <a:ext uri="{FF2B5EF4-FFF2-40B4-BE49-F238E27FC236}">
                  <a16:creationId xmlns:a16="http://schemas.microsoft.com/office/drawing/2014/main" id="{1E41F699-C53C-4449-8050-2DA7D32A8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1645" y="2377909"/>
              <a:ext cx="3866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" panose="020B0604020202020204" pitchFamily="34" charset="0"/>
                </a:rPr>
                <a:t>1.32</a:t>
              </a:r>
            </a:p>
          </p:txBody>
        </p:sp>
        <p:sp>
          <p:nvSpPr>
            <p:cNvPr id="23574" name="TextBox 21">
              <a:extLst>
                <a:ext uri="{FF2B5EF4-FFF2-40B4-BE49-F238E27FC236}">
                  <a16:creationId xmlns:a16="http://schemas.microsoft.com/office/drawing/2014/main" id="{B5CACA3B-39DC-47EA-AC26-2A88A5CF19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7165" y="2377909"/>
              <a:ext cx="3866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800">
                  <a:latin typeface="Arial" panose="020B0604020202020204" pitchFamily="34" charset="0"/>
                </a:rPr>
                <a:t>1.81</a:t>
              </a:r>
            </a:p>
          </p:txBody>
        </p:sp>
      </p:grpSp>
      <p:grpSp>
        <p:nvGrpSpPr>
          <p:cNvPr id="23559" name="Group 25">
            <a:extLst>
              <a:ext uri="{FF2B5EF4-FFF2-40B4-BE49-F238E27FC236}">
                <a16:creationId xmlns:a16="http://schemas.microsoft.com/office/drawing/2014/main" id="{7384B04A-31DC-475B-A751-64FA982EC785}"/>
              </a:ext>
            </a:extLst>
          </p:cNvPr>
          <p:cNvGrpSpPr>
            <a:grpSpLocks/>
          </p:cNvGrpSpPr>
          <p:nvPr/>
        </p:nvGrpSpPr>
        <p:grpSpPr bwMode="auto">
          <a:xfrm>
            <a:off x="342900" y="1547813"/>
            <a:ext cx="8647113" cy="377825"/>
            <a:chOff x="342900" y="1352550"/>
            <a:chExt cx="8647028" cy="377735"/>
          </a:xfrm>
        </p:grpSpPr>
        <p:pic>
          <p:nvPicPr>
            <p:cNvPr id="23566" name="Picture 23">
              <a:extLst>
                <a:ext uri="{FF2B5EF4-FFF2-40B4-BE49-F238E27FC236}">
                  <a16:creationId xmlns:a16="http://schemas.microsoft.com/office/drawing/2014/main" id="{E205FAA8-EFF0-4DA6-BA96-D325F85CA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5" t="42239" r="19862" b="54845"/>
            <a:stretch>
              <a:fillRect/>
            </a:stretch>
          </p:blipFill>
          <p:spPr bwMode="auto">
            <a:xfrm>
              <a:off x="342900" y="1524000"/>
              <a:ext cx="8647028" cy="206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24">
              <a:extLst>
                <a:ext uri="{FF2B5EF4-FFF2-40B4-BE49-F238E27FC236}">
                  <a16:creationId xmlns:a16="http://schemas.microsoft.com/office/drawing/2014/main" id="{2712CD16-C9B1-45A4-975D-2B05DE7CE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0" t="17699" r="20105" b="79880"/>
            <a:stretch>
              <a:fillRect/>
            </a:stretch>
          </p:blipFill>
          <p:spPr bwMode="auto">
            <a:xfrm>
              <a:off x="348178" y="1352550"/>
              <a:ext cx="86010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0" name="Text Box 3">
            <a:extLst>
              <a:ext uri="{FF2B5EF4-FFF2-40B4-BE49-F238E27FC236}">
                <a16:creationId xmlns:a16="http://schemas.microsoft.com/office/drawing/2014/main" id="{0747C624-B22F-49A8-8892-E49D1BFB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415925"/>
            <a:ext cx="610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iTRAQ Experiment</a:t>
            </a:r>
          </a:p>
        </p:txBody>
      </p:sp>
      <p:sp>
        <p:nvSpPr>
          <p:cNvPr id="23561" name="Line 4">
            <a:extLst>
              <a:ext uri="{FF2B5EF4-FFF2-40B4-BE49-F238E27FC236}">
                <a16:creationId xmlns:a16="http://schemas.microsoft.com/office/drawing/2014/main" id="{D07DDB53-252D-48A5-8208-65998F16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TextBox 30">
            <a:extLst>
              <a:ext uri="{FF2B5EF4-FFF2-40B4-BE49-F238E27FC236}">
                <a16:creationId xmlns:a16="http://schemas.microsoft.com/office/drawing/2014/main" id="{6FA27D77-13B6-4B3B-B7C9-78DE82DA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127125"/>
            <a:ext cx="399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(N. gonorrhoeae therapeutic targets)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39FD5DED-500A-4A03-9449-DD8372D9C487}"/>
              </a:ext>
            </a:extLst>
          </p:cNvPr>
          <p:cNvSpPr/>
          <p:nvPr/>
        </p:nvSpPr>
        <p:spPr>
          <a:xfrm rot="16200000">
            <a:off x="4420394" y="1567657"/>
            <a:ext cx="319087" cy="649605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01CB88-7559-4B84-B819-51047D025426}"/>
              </a:ext>
            </a:extLst>
          </p:cNvPr>
          <p:cNvCxnSpPr/>
          <p:nvPr/>
        </p:nvCxnSpPr>
        <p:spPr>
          <a:xfrm flipV="1">
            <a:off x="4648200" y="4029075"/>
            <a:ext cx="627063" cy="62706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1FE4889-3A71-4883-97F4-86E0F4E39C3D}"/>
              </a:ext>
            </a:extLst>
          </p:cNvPr>
          <p:cNvCxnSpPr/>
          <p:nvPr/>
        </p:nvCxnSpPr>
        <p:spPr>
          <a:xfrm flipV="1">
            <a:off x="1062038" y="3881438"/>
            <a:ext cx="449262" cy="102393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065E5387-D0F9-4C99-881E-E4D68182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8" r="3821" b="2518"/>
          <a:stretch>
            <a:fillRect/>
          </a:stretch>
        </p:blipFill>
        <p:spPr bwMode="auto">
          <a:xfrm>
            <a:off x="276225" y="1592263"/>
            <a:ext cx="29352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EF214C4A-71D1-4215-B677-A8B73B5AA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415925"/>
            <a:ext cx="6108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Example of iTRAQ Experiment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3E167F08-D8D0-4F8D-93CB-6E856CD06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A522EF7D-B866-4FAA-9772-0A8CD16D6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1127125"/>
            <a:ext cx="5686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(SPROX-</a:t>
            </a:r>
            <a:r>
              <a:rPr lang="en-US" altLang="en-US" sz="1800" i="1" u="sng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tability of </a:t>
            </a:r>
            <a:r>
              <a:rPr lang="en-US" altLang="en-US" sz="1800" i="1" u="sng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roteins from </a:t>
            </a:r>
            <a:r>
              <a:rPr lang="en-US" altLang="en-US" sz="1800" i="1" u="sng">
                <a:solidFill>
                  <a:schemeClr val="bg1"/>
                </a:solidFill>
                <a:latin typeface="Arial" panose="020B0604020202020204" pitchFamily="34" charset="0"/>
              </a:rPr>
              <a:t>R</a:t>
            </a: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ates of </a:t>
            </a:r>
            <a:r>
              <a:rPr lang="en-US" altLang="en-US" sz="1800" i="1" u="sng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i="1">
                <a:solidFill>
                  <a:schemeClr val="bg1"/>
                </a:solidFill>
                <a:latin typeface="Arial" panose="020B0604020202020204" pitchFamily="34" charset="0"/>
              </a:rPr>
              <a:t>xidation)</a:t>
            </a:r>
          </a:p>
        </p:txBody>
      </p:sp>
      <p:sp>
        <p:nvSpPr>
          <p:cNvPr id="24582" name="TextBox 1">
            <a:extLst>
              <a:ext uri="{FF2B5EF4-FFF2-40B4-BE49-F238E27FC236}">
                <a16:creationId xmlns:a16="http://schemas.microsoft.com/office/drawing/2014/main" id="{4731DF8F-CDDC-48BC-A0F3-90A59FDF0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2436813"/>
            <a:ext cx="5295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Measures folding free energies and K</a:t>
            </a:r>
            <a:r>
              <a:rPr lang="en-US" altLang="en-US" sz="1800" baseline="-2500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values of protein ligand complexes on a proteomics scale</a:t>
            </a:r>
          </a:p>
        </p:txBody>
      </p:sp>
      <p:sp>
        <p:nvSpPr>
          <p:cNvPr id="24583" name="TextBox 6">
            <a:extLst>
              <a:ext uri="{FF2B5EF4-FFF2-40B4-BE49-F238E27FC236}">
                <a16:creationId xmlns:a16="http://schemas.microsoft.com/office/drawing/2014/main" id="{50792AD4-3760-49F0-A42A-A75B95F52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3841750"/>
            <a:ext cx="5295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Used to identify proteins that bind tested ligands</a:t>
            </a:r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C1623545-6BE2-40F6-A2AC-C51C0F053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267200"/>
            <a:ext cx="529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Identification of drug targets</a:t>
            </a:r>
          </a:p>
        </p:txBody>
      </p:sp>
      <p:sp>
        <p:nvSpPr>
          <p:cNvPr id="24585" name="TextBox 8">
            <a:extLst>
              <a:ext uri="{FF2B5EF4-FFF2-40B4-BE49-F238E27FC236}">
                <a16:creationId xmlns:a16="http://schemas.microsoft.com/office/drawing/2014/main" id="{E7CB6F60-9277-4057-83FA-330465CA7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4691063"/>
            <a:ext cx="529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Change in the transition midpoint for Met-peptides in (-) Ligand and (+) Ligand samples allows for free energy calculations</a:t>
            </a:r>
          </a:p>
        </p:txBody>
      </p:sp>
      <p:sp>
        <p:nvSpPr>
          <p:cNvPr id="24586" name="TextBox 1">
            <a:extLst>
              <a:ext uri="{FF2B5EF4-FFF2-40B4-BE49-F238E27FC236}">
                <a16:creationId xmlns:a16="http://schemas.microsoft.com/office/drawing/2014/main" id="{648465FF-E9E6-43DD-9A0E-A7D8547BE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3140075"/>
            <a:ext cx="529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7475" indent="-117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- H</a:t>
            </a:r>
            <a:r>
              <a:rPr lang="en-US" altLang="en-US" sz="1800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r>
              <a:rPr lang="en-US" altLang="en-US" sz="1800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 used to induce oxidation on Met as a function of denaturant concentration</a:t>
            </a:r>
          </a:p>
        </p:txBody>
      </p:sp>
      <p:sp>
        <p:nvSpPr>
          <p:cNvPr id="24587" name="TextBox 1">
            <a:extLst>
              <a:ext uri="{FF2B5EF4-FFF2-40B4-BE49-F238E27FC236}">
                <a16:creationId xmlns:a16="http://schemas.microsoft.com/office/drawing/2014/main" id="{5F0AF7FC-3AD9-48BE-B46E-C63D2BEA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6389688"/>
            <a:ext cx="2711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  <a:latin typeface="Arial" panose="020B0604020202020204" pitchFamily="34" charset="0"/>
              </a:rPr>
              <a:t>Nat Protoc. 8:146 (2013)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B24628A-8FEB-4FA6-B104-73E2E5738DBA}"/>
              </a:ext>
            </a:extLst>
          </p:cNvPr>
          <p:cNvGrpSpPr/>
          <p:nvPr/>
        </p:nvGrpSpPr>
        <p:grpSpPr>
          <a:xfrm>
            <a:off x="528506" y="1541425"/>
            <a:ext cx="3959604" cy="1829151"/>
            <a:chOff x="528506" y="1541425"/>
            <a:chExt cx="3959604" cy="18291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0A487F-9F54-4ECA-8486-F005F0B549DA}"/>
                </a:ext>
              </a:extLst>
            </p:cNvPr>
            <p:cNvSpPr/>
            <p:nvPr/>
          </p:nvSpPr>
          <p:spPr>
            <a:xfrm>
              <a:off x="528506" y="1590958"/>
              <a:ext cx="3959604" cy="177961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FC8899-7F22-42D3-A5C4-F909A19A66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2" t="13289" r="50000" b="66386"/>
            <a:stretch/>
          </p:blipFill>
          <p:spPr>
            <a:xfrm>
              <a:off x="696284" y="1737765"/>
              <a:ext cx="3548543" cy="100667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835B90-0F5E-47E4-821A-1968B87E2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055" t="96958" r="55688"/>
            <a:stretch/>
          </p:blipFill>
          <p:spPr>
            <a:xfrm>
              <a:off x="552726" y="3165999"/>
              <a:ext cx="2583811" cy="15065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C9C6DF-6E82-42B6-911B-D56AE98DB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517" t="91932" r="47524" b="2704"/>
            <a:stretch/>
          </p:blipFill>
          <p:spPr>
            <a:xfrm>
              <a:off x="619432" y="2744444"/>
              <a:ext cx="3836780" cy="26571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CBBFD7-B184-4571-ACE5-9AA3236D7599}"/>
                </a:ext>
              </a:extLst>
            </p:cNvPr>
            <p:cNvSpPr txBox="1"/>
            <p:nvPr/>
          </p:nvSpPr>
          <p:spPr>
            <a:xfrm>
              <a:off x="1976886" y="1541425"/>
              <a:ext cx="10628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77834DA-FC6E-407E-A7CB-D2BCF3AA2292}"/>
              </a:ext>
            </a:extLst>
          </p:cNvPr>
          <p:cNvGrpSpPr/>
          <p:nvPr/>
        </p:nvGrpSpPr>
        <p:grpSpPr>
          <a:xfrm>
            <a:off x="528506" y="3539684"/>
            <a:ext cx="3959604" cy="1352008"/>
            <a:chOff x="528506" y="3539684"/>
            <a:chExt cx="3959604" cy="13520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209D59-F380-4C89-8D8E-458832838285}"/>
                </a:ext>
              </a:extLst>
            </p:cNvPr>
            <p:cNvSpPr/>
            <p:nvPr/>
          </p:nvSpPr>
          <p:spPr>
            <a:xfrm>
              <a:off x="528506" y="3577052"/>
              <a:ext cx="3959604" cy="1314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A4E33B-9DF4-4921-87AE-0F153C929F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2" t="13289" r="50000" b="66386"/>
            <a:stretch/>
          </p:blipFill>
          <p:spPr>
            <a:xfrm>
              <a:off x="696284" y="3758592"/>
              <a:ext cx="3548543" cy="100667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CE0B04-B86B-4FB2-B610-DE3E9122E7BE}"/>
                </a:ext>
              </a:extLst>
            </p:cNvPr>
            <p:cNvSpPr txBox="1"/>
            <p:nvPr/>
          </p:nvSpPr>
          <p:spPr>
            <a:xfrm>
              <a:off x="1089458" y="43393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52B797-3646-4DD4-A2A7-DC29FF0100B7}"/>
                </a:ext>
              </a:extLst>
            </p:cNvPr>
            <p:cNvSpPr/>
            <p:nvPr/>
          </p:nvSpPr>
          <p:spPr>
            <a:xfrm>
              <a:off x="1789538" y="4188735"/>
              <a:ext cx="184245" cy="20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62A3A5-85F1-4BA8-A634-588B7C1E95DD}"/>
                </a:ext>
              </a:extLst>
            </p:cNvPr>
            <p:cNvSpPr txBox="1"/>
            <p:nvPr/>
          </p:nvSpPr>
          <p:spPr>
            <a:xfrm>
              <a:off x="1928483" y="3539684"/>
              <a:ext cx="1159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TMTpro-127N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6E1AC45-FA1A-4721-8BCF-E866DBC8055A}"/>
              </a:ext>
            </a:extLst>
          </p:cNvPr>
          <p:cNvGrpSpPr/>
          <p:nvPr/>
        </p:nvGrpSpPr>
        <p:grpSpPr>
          <a:xfrm>
            <a:off x="528506" y="5050039"/>
            <a:ext cx="3959604" cy="1337833"/>
            <a:chOff x="528506" y="5050039"/>
            <a:chExt cx="3959604" cy="13378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1FEDC6-005D-49D4-B535-846DB2DCD525}"/>
                </a:ext>
              </a:extLst>
            </p:cNvPr>
            <p:cNvSpPr/>
            <p:nvPr/>
          </p:nvSpPr>
          <p:spPr>
            <a:xfrm>
              <a:off x="528506" y="5073232"/>
              <a:ext cx="3959604" cy="1314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8725F9-9D30-4EF2-91CD-B43C664F2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2" t="13289" r="50000" b="66386"/>
            <a:stretch/>
          </p:blipFill>
          <p:spPr>
            <a:xfrm>
              <a:off x="719028" y="5248476"/>
              <a:ext cx="3548543" cy="100667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0F2ED-7671-4378-8EF2-C0FA95937467}"/>
                </a:ext>
              </a:extLst>
            </p:cNvPr>
            <p:cNvSpPr txBox="1"/>
            <p:nvPr/>
          </p:nvSpPr>
          <p:spPr>
            <a:xfrm>
              <a:off x="1089458" y="53784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006B3D0-14F1-4055-836E-2EEBD20B3DC4}"/>
                </a:ext>
              </a:extLst>
            </p:cNvPr>
            <p:cNvSpPr/>
            <p:nvPr/>
          </p:nvSpPr>
          <p:spPr>
            <a:xfrm>
              <a:off x="1600738" y="5849216"/>
              <a:ext cx="184245" cy="20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B171B6-F9E5-4EB7-B653-5C7C859770D0}"/>
                </a:ext>
              </a:extLst>
            </p:cNvPr>
            <p:cNvSpPr txBox="1"/>
            <p:nvPr/>
          </p:nvSpPr>
          <p:spPr>
            <a:xfrm>
              <a:off x="1930755" y="5050039"/>
              <a:ext cx="11596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TMTpro-127C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990F6-85E0-4459-954D-29080C6CEF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36" t="12865" r="10373" b="9426"/>
          <a:stretch/>
        </p:blipFill>
        <p:spPr>
          <a:xfrm>
            <a:off x="5149281" y="1590958"/>
            <a:ext cx="3591470" cy="4755213"/>
          </a:xfrm>
          <a:prstGeom prst="rect">
            <a:avLst/>
          </a:prstGeom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4857D8A7-043D-4CF3-9E4B-70D9487FD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727" y="477838"/>
            <a:ext cx="3212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TMT-Pro 18plex</a:t>
            </a:r>
          </a:p>
        </p:txBody>
      </p:sp>
      <p:sp>
        <p:nvSpPr>
          <p:cNvPr id="29" name="Line 4">
            <a:extLst>
              <a:ext uri="{FF2B5EF4-FFF2-40B4-BE49-F238E27FC236}">
                <a16:creationId xmlns:a16="http://schemas.microsoft.com/office/drawing/2014/main" id="{1E63037A-E254-4C32-8858-05E5B50F47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1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F17A1-A4F3-418D-9852-18077EEB2302}"/>
              </a:ext>
            </a:extLst>
          </p:cNvPr>
          <p:cNvSpPr txBox="1"/>
          <p:nvPr/>
        </p:nvSpPr>
        <p:spPr>
          <a:xfrm>
            <a:off x="97571" y="6532783"/>
            <a:ext cx="5981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Reconfigured figure from Li et. al. J. Proteome Res 20, 2964-2972 (2021)</a:t>
            </a:r>
          </a:p>
        </p:txBody>
      </p:sp>
      <p:sp>
        <p:nvSpPr>
          <p:cNvPr id="31" name="Text Box 3">
            <a:extLst>
              <a:ext uri="{FF2B5EF4-FFF2-40B4-BE49-F238E27FC236}">
                <a16:creationId xmlns:a16="http://schemas.microsoft.com/office/drawing/2014/main" id="{0A43EADA-A0C2-4ECF-BADA-151B3F0A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114" y="1044487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(</a:t>
            </a:r>
            <a:r>
              <a:rPr lang="en-US" altLang="en-US" sz="2400" b="1" i="1" dirty="0">
                <a:solidFill>
                  <a:schemeClr val="bg1"/>
                </a:solidFill>
              </a:rPr>
              <a:t>Design</a:t>
            </a:r>
            <a:r>
              <a:rPr lang="en-US" altLang="en-US" sz="2400" b="1" dirty="0">
                <a:solidFill>
                  <a:schemeClr val="bg1"/>
                </a:solidFill>
              </a:rPr>
              <a:t>)</a:t>
            </a:r>
            <a:endParaRPr lang="en-US" alt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854F5BF-CEF0-49E1-A502-7A5876A44D43}"/>
              </a:ext>
            </a:extLst>
          </p:cNvPr>
          <p:cNvGrpSpPr/>
          <p:nvPr/>
        </p:nvGrpSpPr>
        <p:grpSpPr>
          <a:xfrm>
            <a:off x="5567296" y="1306281"/>
            <a:ext cx="3318664" cy="1090978"/>
            <a:chOff x="289880" y="1541417"/>
            <a:chExt cx="3318664" cy="10909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D5F476-AAEB-4E21-9BE8-D2EC17E3C87E}"/>
                </a:ext>
              </a:extLst>
            </p:cNvPr>
            <p:cNvGrpSpPr/>
            <p:nvPr/>
          </p:nvGrpSpPr>
          <p:grpSpPr>
            <a:xfrm>
              <a:off x="289880" y="1582932"/>
              <a:ext cx="3318664" cy="1049463"/>
              <a:chOff x="289880" y="1582932"/>
              <a:chExt cx="3318664" cy="104946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BD2302F-492E-4DED-9C3B-FC84A352A326}"/>
                  </a:ext>
                </a:extLst>
              </p:cNvPr>
              <p:cNvSpPr/>
              <p:nvPr/>
            </p:nvSpPr>
            <p:spPr>
              <a:xfrm>
                <a:off x="289880" y="1582932"/>
                <a:ext cx="3318664" cy="104946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B58E0D7-14E7-4CC4-9D8C-0BEA11D197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1192" t="13289" r="50000" b="66386"/>
              <a:stretch/>
            </p:blipFill>
            <p:spPr>
              <a:xfrm>
                <a:off x="430500" y="1705976"/>
                <a:ext cx="2974141" cy="843728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E8A5C8-67D6-4458-8867-E4BE6A2EA987}"/>
                </a:ext>
              </a:extLst>
            </p:cNvPr>
            <p:cNvSpPr txBox="1"/>
            <p:nvPr/>
          </p:nvSpPr>
          <p:spPr>
            <a:xfrm>
              <a:off x="1280160" y="1541417"/>
              <a:ext cx="11144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475F40-A4AC-441A-8B60-DE266016EC76}"/>
              </a:ext>
            </a:extLst>
          </p:cNvPr>
          <p:cNvGrpSpPr/>
          <p:nvPr/>
        </p:nvGrpSpPr>
        <p:grpSpPr>
          <a:xfrm>
            <a:off x="5570178" y="2421287"/>
            <a:ext cx="3318664" cy="1133159"/>
            <a:chOff x="528506" y="3539684"/>
            <a:chExt cx="3959604" cy="1352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FCC350-8165-452B-9A9C-AE67446C3492}"/>
                </a:ext>
              </a:extLst>
            </p:cNvPr>
            <p:cNvSpPr/>
            <p:nvPr/>
          </p:nvSpPr>
          <p:spPr>
            <a:xfrm>
              <a:off x="528506" y="3577052"/>
              <a:ext cx="3959604" cy="1314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81E5F3-9C6D-4A3A-BC1D-64B81FA4F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2" t="13289" r="50000" b="66386"/>
            <a:stretch/>
          </p:blipFill>
          <p:spPr>
            <a:xfrm>
              <a:off x="696284" y="3758592"/>
              <a:ext cx="3548543" cy="100667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36E244-4176-408B-A27B-0B900B22A228}"/>
                </a:ext>
              </a:extLst>
            </p:cNvPr>
            <p:cNvSpPr txBox="1"/>
            <p:nvPr/>
          </p:nvSpPr>
          <p:spPr>
            <a:xfrm>
              <a:off x="1089458" y="43393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7A684F-A1E8-425D-B942-0AE2398EFBF7}"/>
                </a:ext>
              </a:extLst>
            </p:cNvPr>
            <p:cNvSpPr/>
            <p:nvPr/>
          </p:nvSpPr>
          <p:spPr>
            <a:xfrm>
              <a:off x="1789538" y="4188735"/>
              <a:ext cx="184245" cy="20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751DAB-C76F-4293-982C-37638C0D7C17}"/>
                </a:ext>
              </a:extLst>
            </p:cNvPr>
            <p:cNvSpPr txBox="1"/>
            <p:nvPr/>
          </p:nvSpPr>
          <p:spPr>
            <a:xfrm>
              <a:off x="1685821" y="3539684"/>
              <a:ext cx="1402314" cy="33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TMTpro-127N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91CE97-123C-45B7-A7EA-9FB7F91D01FA}"/>
              </a:ext>
            </a:extLst>
          </p:cNvPr>
          <p:cNvGrpSpPr/>
          <p:nvPr/>
        </p:nvGrpSpPr>
        <p:grpSpPr>
          <a:xfrm>
            <a:off x="5549878" y="3672897"/>
            <a:ext cx="3318663" cy="1121278"/>
            <a:chOff x="528506" y="5050039"/>
            <a:chExt cx="3959604" cy="13378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9ABE63-93DA-40D4-AA54-B1725434C5A1}"/>
                </a:ext>
              </a:extLst>
            </p:cNvPr>
            <p:cNvSpPr/>
            <p:nvPr/>
          </p:nvSpPr>
          <p:spPr>
            <a:xfrm>
              <a:off x="528506" y="5073232"/>
              <a:ext cx="3959604" cy="131464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FDDAEC4-2364-4F98-A4B7-26BC6DE562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192" t="13289" r="50000" b="66386"/>
            <a:stretch/>
          </p:blipFill>
          <p:spPr>
            <a:xfrm>
              <a:off x="719028" y="5248476"/>
              <a:ext cx="3548543" cy="100667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29C636-2A5C-422C-B983-198F912E9387}"/>
                </a:ext>
              </a:extLst>
            </p:cNvPr>
            <p:cNvSpPr txBox="1"/>
            <p:nvPr/>
          </p:nvSpPr>
          <p:spPr>
            <a:xfrm>
              <a:off x="1089458" y="53784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EE03A1D-F283-43B7-B429-667756B4960E}"/>
                </a:ext>
              </a:extLst>
            </p:cNvPr>
            <p:cNvSpPr/>
            <p:nvPr/>
          </p:nvSpPr>
          <p:spPr>
            <a:xfrm>
              <a:off x="1600738" y="5849216"/>
              <a:ext cx="184245" cy="20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865BE0-2957-4089-B3CD-74A0D4B0F7AD}"/>
                </a:ext>
              </a:extLst>
            </p:cNvPr>
            <p:cNvSpPr txBox="1"/>
            <p:nvPr/>
          </p:nvSpPr>
          <p:spPr>
            <a:xfrm>
              <a:off x="1710041" y="5050039"/>
              <a:ext cx="1380365" cy="330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TMTpro-127C</a:t>
              </a:r>
            </a:p>
          </p:txBody>
        </p:sp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309955D6-135B-4C81-92AC-5118106A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727" y="477838"/>
            <a:ext cx="3212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TMT-Pro 18plex</a:t>
            </a:r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6542D144-8EC4-412B-AFD3-BB342CBB63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1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72001510-964E-4194-84BE-960D71B22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664" y="1044487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(</a:t>
            </a:r>
            <a:r>
              <a:rPr lang="en-US" altLang="en-US" sz="2400" b="1" i="1" dirty="0">
                <a:solidFill>
                  <a:schemeClr val="bg1"/>
                </a:solidFill>
              </a:rPr>
              <a:t>Chemistry</a:t>
            </a:r>
            <a:r>
              <a:rPr lang="en-US" altLang="en-US" sz="2400" b="1" dirty="0">
                <a:solidFill>
                  <a:schemeClr val="bg1"/>
                </a:solidFill>
              </a:rPr>
              <a:t>)</a:t>
            </a:r>
            <a:endParaRPr lang="en-US" altLang="en-US" sz="2400" b="1" i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E19F28-744E-4039-AD1A-E1FBC98192E4}"/>
              </a:ext>
            </a:extLst>
          </p:cNvPr>
          <p:cNvSpPr txBox="1"/>
          <p:nvPr/>
        </p:nvSpPr>
        <p:spPr>
          <a:xfrm>
            <a:off x="1864688" y="170527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126.127726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8D14C-96F2-4055-96D9-EE9C7D0D40C7}"/>
              </a:ext>
            </a:extLst>
          </p:cNvPr>
          <p:cNvSpPr txBox="1"/>
          <p:nvPr/>
        </p:nvSpPr>
        <p:spPr>
          <a:xfrm>
            <a:off x="947579" y="128843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of Reporter 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99900B-8B76-4CF5-8C13-9A4316791BB5}"/>
              </a:ext>
            </a:extLst>
          </p:cNvPr>
          <p:cNvGrpSpPr/>
          <p:nvPr/>
        </p:nvGrpSpPr>
        <p:grpSpPr>
          <a:xfrm>
            <a:off x="241819" y="5675383"/>
            <a:ext cx="2164538" cy="1099519"/>
            <a:chOff x="322218" y="5718508"/>
            <a:chExt cx="2164538" cy="10995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1F60B9-A4C4-4650-B4B3-4C904F3F26CE}"/>
                </a:ext>
              </a:extLst>
            </p:cNvPr>
            <p:cNvSpPr txBox="1"/>
            <p:nvPr/>
          </p:nvSpPr>
          <p:spPr>
            <a:xfrm>
              <a:off x="520138" y="5718508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= 13.003355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633A21-42AB-420D-A90C-60001ED2BB0A}"/>
                </a:ext>
              </a:extLst>
            </p:cNvPr>
            <p:cNvSpPr txBox="1"/>
            <p:nvPr/>
          </p:nvSpPr>
          <p:spPr>
            <a:xfrm>
              <a:off x="520138" y="6031122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= 12.000000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3F760CC-0E2C-429E-B8C4-0F3DB5D822D7}"/>
                </a:ext>
              </a:extLst>
            </p:cNvPr>
            <p:cNvCxnSpPr>
              <a:cxnSpLocks/>
            </p:cNvCxnSpPr>
            <p:nvPr/>
          </p:nvCxnSpPr>
          <p:spPr>
            <a:xfrm>
              <a:off x="322218" y="6419851"/>
              <a:ext cx="216453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CC884F-5CB0-4FE9-8F75-929B5923D03C}"/>
                </a:ext>
              </a:extLst>
            </p:cNvPr>
            <p:cNvSpPr txBox="1"/>
            <p:nvPr/>
          </p:nvSpPr>
          <p:spPr>
            <a:xfrm>
              <a:off x="344043" y="5998265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C4DAD4-2729-4743-AF48-5753D2BD8D77}"/>
                </a:ext>
              </a:extLst>
            </p:cNvPr>
            <p:cNvSpPr txBox="1"/>
            <p:nvPr/>
          </p:nvSpPr>
          <p:spPr>
            <a:xfrm>
              <a:off x="1138897" y="6448695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1.003355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6BF68D-9346-40CA-A1CE-0F57A19F197A}"/>
              </a:ext>
            </a:extLst>
          </p:cNvPr>
          <p:cNvGrpSpPr/>
          <p:nvPr/>
        </p:nvGrpSpPr>
        <p:grpSpPr>
          <a:xfrm>
            <a:off x="244561" y="4515823"/>
            <a:ext cx="2164538" cy="1099519"/>
            <a:chOff x="244561" y="4637746"/>
            <a:chExt cx="2164538" cy="109951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17ACC3-1860-45FD-8EE8-86AC83E50CC9}"/>
                </a:ext>
              </a:extLst>
            </p:cNvPr>
            <p:cNvSpPr txBox="1"/>
            <p:nvPr/>
          </p:nvSpPr>
          <p:spPr>
            <a:xfrm>
              <a:off x="442481" y="4637746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15.000108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E3BAD4-79C8-44AB-B3FF-06C606DD23A8}"/>
                </a:ext>
              </a:extLst>
            </p:cNvPr>
            <p:cNvSpPr txBox="1"/>
            <p:nvPr/>
          </p:nvSpPr>
          <p:spPr>
            <a:xfrm>
              <a:off x="442481" y="4950360"/>
              <a:ext cx="18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 = 14.003074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CC400EE-1D5A-4155-93FF-B7E502E54242}"/>
                </a:ext>
              </a:extLst>
            </p:cNvPr>
            <p:cNvCxnSpPr>
              <a:cxnSpLocks/>
            </p:cNvCxnSpPr>
            <p:nvPr/>
          </p:nvCxnSpPr>
          <p:spPr>
            <a:xfrm>
              <a:off x="244561" y="5339089"/>
              <a:ext cx="2164538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30CC6A-E009-4E99-8CEF-9FACF9AE9752}"/>
                </a:ext>
              </a:extLst>
            </p:cNvPr>
            <p:cNvSpPr txBox="1"/>
            <p:nvPr/>
          </p:nvSpPr>
          <p:spPr>
            <a:xfrm>
              <a:off x="266386" y="4917503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4266130-55F7-4016-AF88-3ED3BFC478B8}"/>
                </a:ext>
              </a:extLst>
            </p:cNvPr>
            <p:cNvSpPr txBox="1"/>
            <p:nvPr/>
          </p:nvSpPr>
          <p:spPr>
            <a:xfrm>
              <a:off x="1061240" y="5367933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0.997034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90FE0A4-25A6-4C10-94A8-9AED747B6FF6}"/>
              </a:ext>
            </a:extLst>
          </p:cNvPr>
          <p:cNvCxnSpPr>
            <a:cxnSpLocks/>
          </p:cNvCxnSpPr>
          <p:nvPr/>
        </p:nvCxnSpPr>
        <p:spPr>
          <a:xfrm>
            <a:off x="928418" y="1619308"/>
            <a:ext cx="23198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A78D2B8-17B8-41B4-8157-7A3DB5F9DE19}"/>
              </a:ext>
            </a:extLst>
          </p:cNvPr>
          <p:cNvSpPr txBox="1"/>
          <p:nvPr/>
        </p:nvSpPr>
        <p:spPr>
          <a:xfrm>
            <a:off x="1869601" y="233694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0.997034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BF913C-49F3-4A2E-96A7-6E265DE1E18B}"/>
              </a:ext>
            </a:extLst>
          </p:cNvPr>
          <p:cNvCxnSpPr>
            <a:cxnSpLocks/>
          </p:cNvCxnSpPr>
          <p:nvPr/>
        </p:nvCxnSpPr>
        <p:spPr>
          <a:xfrm>
            <a:off x="1864688" y="2715702"/>
            <a:ext cx="135748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0CCDA22-BE78-427B-ADA6-8DD0B5E39CD0}"/>
              </a:ext>
            </a:extLst>
          </p:cNvPr>
          <p:cNvSpPr txBox="1"/>
          <p:nvPr/>
        </p:nvSpPr>
        <p:spPr>
          <a:xfrm>
            <a:off x="1878574" y="277148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127.124760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14C013-0517-4E9D-B345-10D87C235368}"/>
              </a:ext>
            </a:extLst>
          </p:cNvPr>
          <p:cNvSpPr txBox="1"/>
          <p:nvPr/>
        </p:nvSpPr>
        <p:spPr>
          <a:xfrm>
            <a:off x="3939691" y="373053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1.003355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12EFB1-F3B3-47AB-A918-2B83D4A4F67F}"/>
              </a:ext>
            </a:extLst>
          </p:cNvPr>
          <p:cNvSpPr txBox="1"/>
          <p:nvPr/>
        </p:nvSpPr>
        <p:spPr>
          <a:xfrm>
            <a:off x="3939691" y="169951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126.127726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ADCF28E-CCD5-4E81-A43B-301230769E06}"/>
              </a:ext>
            </a:extLst>
          </p:cNvPr>
          <p:cNvCxnSpPr>
            <a:cxnSpLocks/>
          </p:cNvCxnSpPr>
          <p:nvPr/>
        </p:nvCxnSpPr>
        <p:spPr>
          <a:xfrm>
            <a:off x="4037937" y="4099862"/>
            <a:ext cx="135748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C1C8BD0-5477-4B4C-B51F-CFFD7FBB121A}"/>
              </a:ext>
            </a:extLst>
          </p:cNvPr>
          <p:cNvSpPr txBox="1"/>
          <p:nvPr/>
        </p:nvSpPr>
        <p:spPr>
          <a:xfrm>
            <a:off x="3956930" y="412766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127.131081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id="{7D475B87-5110-4DE3-8EC2-2BD09CA4C629}"/>
              </a:ext>
            </a:extLst>
          </p:cNvPr>
          <p:cNvSpPr/>
          <p:nvPr/>
        </p:nvSpPr>
        <p:spPr>
          <a:xfrm>
            <a:off x="1811013" y="2956148"/>
            <a:ext cx="51363" cy="1318988"/>
          </a:xfrm>
          <a:prstGeom prst="lef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541280-9B09-4BAA-AB6B-ACC8DA5CE252}"/>
              </a:ext>
            </a:extLst>
          </p:cNvPr>
          <p:cNvSpPr txBox="1"/>
          <p:nvPr/>
        </p:nvSpPr>
        <p:spPr>
          <a:xfrm>
            <a:off x="147133" y="3445375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0.006321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DC9DB0F-BA3C-4E75-9211-885B2480C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38" t="47055" r="14666" b="14087"/>
          <a:stretch/>
        </p:blipFill>
        <p:spPr>
          <a:xfrm>
            <a:off x="3891041" y="4949058"/>
            <a:ext cx="5115014" cy="153589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A819A2E-D201-4535-A24D-C5B38845F3FE}"/>
              </a:ext>
            </a:extLst>
          </p:cNvPr>
          <p:cNvSpPr txBox="1"/>
          <p:nvPr/>
        </p:nvSpPr>
        <p:spPr>
          <a:xfrm>
            <a:off x="3493931" y="6532783"/>
            <a:ext cx="5721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Reconfigured figure from Li et. al. Nature Methods 17, 399-404 (2020)</a:t>
            </a:r>
          </a:p>
        </p:txBody>
      </p:sp>
    </p:spTree>
    <p:extLst>
      <p:ext uri="{BB962C8B-B14F-4D97-AF65-F5344CB8AC3E}">
        <p14:creationId xmlns:p14="http://schemas.microsoft.com/office/powerpoint/2010/main" val="3448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2" grpId="0"/>
      <p:bldP spid="45" grpId="0"/>
      <p:bldP spid="46" grpId="0"/>
      <p:bldP spid="47" grpId="0"/>
      <p:bldP spid="49" grpId="0"/>
      <p:bldP spid="50" grpId="0" animBg="1"/>
      <p:bldP spid="5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53C2681F-BE62-42FB-A5D1-E8B5C8D2F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77838"/>
            <a:ext cx="745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Protein Isolation: Lysis/Solubilization</a:t>
            </a:r>
          </a:p>
        </p:txBody>
      </p:sp>
      <p:sp>
        <p:nvSpPr>
          <p:cNvPr id="11267" name="Line 201">
            <a:extLst>
              <a:ext uri="{FF2B5EF4-FFF2-40B4-BE49-F238E27FC236}">
                <a16:creationId xmlns:a16="http://schemas.microsoft.com/office/drawing/2014/main" id="{B64BF4D6-A8CF-41AA-9E78-0A1B9BAC8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ABBED8A8-CB97-4F1F-BA01-26F123CE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1130300"/>
            <a:ext cx="262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(</a:t>
            </a:r>
            <a:r>
              <a:rPr lang="en-US" altLang="en-US" sz="1800" i="1" dirty="0">
                <a:solidFill>
                  <a:schemeClr val="bg1"/>
                </a:solidFill>
              </a:rPr>
              <a:t>Bottom-up Proteomics)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DE187-2FB9-4B60-A69C-BDE6ACBD9D03}"/>
              </a:ext>
            </a:extLst>
          </p:cNvPr>
          <p:cNvSpPr txBox="1"/>
          <p:nvPr/>
        </p:nvSpPr>
        <p:spPr>
          <a:xfrm>
            <a:off x="417513" y="1527175"/>
            <a:ext cx="22748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Denaturing Buffers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FD7F6-E87E-450C-9C2D-9D1FCA9518FE}"/>
              </a:ext>
            </a:extLst>
          </p:cNvPr>
          <p:cNvSpPr txBox="1"/>
          <p:nvPr/>
        </p:nvSpPr>
        <p:spPr>
          <a:xfrm>
            <a:off x="685800" y="1965325"/>
            <a:ext cx="143510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 err="1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RapiGest</a:t>
            </a:r>
            <a:endParaRPr lang="en-US" i="1" dirty="0">
              <a:solidFill>
                <a:schemeClr val="accent5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0D341-6CC3-430A-A21A-AB7D89B82DFB}"/>
              </a:ext>
            </a:extLst>
          </p:cNvPr>
          <p:cNvSpPr txBox="1"/>
          <p:nvPr/>
        </p:nvSpPr>
        <p:spPr>
          <a:xfrm>
            <a:off x="5930900" y="1527175"/>
            <a:ext cx="1449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57352-C72E-4637-A206-4D24243369CE}"/>
              </a:ext>
            </a:extLst>
          </p:cNvPr>
          <p:cNvSpPr txBox="1"/>
          <p:nvPr/>
        </p:nvSpPr>
        <p:spPr>
          <a:xfrm>
            <a:off x="4700588" y="1965325"/>
            <a:ext cx="4140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5">
                    <a:lumMod val="90000"/>
                  </a:schemeClr>
                </a:solidFill>
              </a:rPr>
              <a:t>Thorough protein denaturation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5">
                    <a:lumMod val="90000"/>
                  </a:schemeClr>
                </a:solidFill>
              </a:rPr>
              <a:t>Global proteome and PTM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A645A-F20B-4833-9F4D-10BC7A7F1582}"/>
              </a:ext>
            </a:extLst>
          </p:cNvPr>
          <p:cNvSpPr txBox="1"/>
          <p:nvPr/>
        </p:nvSpPr>
        <p:spPr>
          <a:xfrm>
            <a:off x="414338" y="2914650"/>
            <a:ext cx="2801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Non-Denaturing Buffers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EB5A3-8E8A-4A8D-BB9E-44BFAED70CB3}"/>
              </a:ext>
            </a:extLst>
          </p:cNvPr>
          <p:cNvSpPr txBox="1"/>
          <p:nvPr/>
        </p:nvSpPr>
        <p:spPr>
          <a:xfrm>
            <a:off x="682625" y="3333750"/>
            <a:ext cx="1058863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NP40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F3FB0-F06D-4D54-AB16-8B7973E5708E}"/>
              </a:ext>
            </a:extLst>
          </p:cNvPr>
          <p:cNvSpPr txBox="1"/>
          <p:nvPr/>
        </p:nvSpPr>
        <p:spPr>
          <a:xfrm>
            <a:off x="4706938" y="3343275"/>
            <a:ext cx="33972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protein complexes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proteomics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4ABA0-768C-4CF9-930D-C53B96B97398}"/>
              </a:ext>
            </a:extLst>
          </p:cNvPr>
          <p:cNvSpPr txBox="1"/>
          <p:nvPr/>
        </p:nvSpPr>
        <p:spPr>
          <a:xfrm>
            <a:off x="5930900" y="2914650"/>
            <a:ext cx="14493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2E0DB-FBFC-41BE-BA50-D7CFAD6AF733}"/>
              </a:ext>
            </a:extLst>
          </p:cNvPr>
          <p:cNvSpPr txBox="1"/>
          <p:nvPr/>
        </p:nvSpPr>
        <p:spPr>
          <a:xfrm>
            <a:off x="469900" y="4283075"/>
            <a:ext cx="2403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Disruption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B8D4F1-AA52-40BA-B8AA-2660E0E29DA6}"/>
              </a:ext>
            </a:extLst>
          </p:cNvPr>
          <p:cNvSpPr txBox="1"/>
          <p:nvPr/>
        </p:nvSpPr>
        <p:spPr>
          <a:xfrm>
            <a:off x="738188" y="4681538"/>
            <a:ext cx="2332037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-pulverization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11279" name="TextBox 16">
            <a:extLst>
              <a:ext uri="{FF2B5EF4-FFF2-40B4-BE49-F238E27FC236}">
                <a16:creationId xmlns:a16="http://schemas.microsoft.com/office/drawing/2014/main" id="{DF82EC53-ACA6-45E2-9D5F-266189680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2" y="5831209"/>
            <a:ext cx="45243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Protease inhibitors typically added (phosphatase inhibitors usually added for </a:t>
            </a:r>
            <a:r>
              <a:rPr lang="en-US" altLang="en-US" sz="1800" b="1" dirty="0" err="1">
                <a:solidFill>
                  <a:schemeClr val="bg1"/>
                </a:solidFill>
              </a:rPr>
              <a:t>phosphoPTM</a:t>
            </a:r>
            <a:r>
              <a:rPr lang="en-US" altLang="en-US" sz="1800" b="1" dirty="0">
                <a:solidFill>
                  <a:schemeClr val="bg1"/>
                </a:solidFill>
              </a:rPr>
              <a:t> experiments)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2629FF4-121F-493D-9F4C-23294DB7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440" y="5831209"/>
            <a:ext cx="4524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Maintaining high sample concentration is important (&gt; 1 µg/µL for global </a:t>
            </a:r>
            <a:r>
              <a:rPr lang="en-US" altLang="en-US" sz="1800" b="1" dirty="0" err="1">
                <a:solidFill>
                  <a:schemeClr val="bg1"/>
                </a:solidFill>
              </a:rPr>
              <a:t>expts</a:t>
            </a:r>
            <a:r>
              <a:rPr lang="en-US" altLang="en-US" sz="1800" b="1" dirty="0">
                <a:solidFill>
                  <a:schemeClr val="bg1"/>
                </a:solidFill>
              </a:rPr>
              <a:t>)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4DAF13-3F96-48E8-9A4F-B9B21F04E152}"/>
              </a:ext>
            </a:extLst>
          </p:cNvPr>
          <p:cNvCxnSpPr>
            <a:cxnSpLocks/>
          </p:cNvCxnSpPr>
          <p:nvPr/>
        </p:nvCxnSpPr>
        <p:spPr>
          <a:xfrm>
            <a:off x="439602" y="5846852"/>
            <a:ext cx="826479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71B13AB-F09B-4F81-9229-CBB4F6628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727" y="477838"/>
            <a:ext cx="32125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TMT-Pro 18plex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FA6D3551-12DA-489E-951C-8576B0FEB7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1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87AF427A-D15F-4F97-9264-1C90DBB9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151" y="1044487"/>
            <a:ext cx="3297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(</a:t>
            </a:r>
            <a:r>
              <a:rPr lang="en-US" altLang="en-US" sz="2400" b="1" i="1" dirty="0">
                <a:solidFill>
                  <a:schemeClr val="bg1"/>
                </a:solidFill>
              </a:rPr>
              <a:t>The Mass Spectrum</a:t>
            </a:r>
            <a:r>
              <a:rPr lang="en-US" altLang="en-US" sz="2400" b="1" dirty="0">
                <a:solidFill>
                  <a:schemeClr val="bg1"/>
                </a:solidFill>
              </a:rPr>
              <a:t>)</a:t>
            </a:r>
            <a:endParaRPr lang="en-US" alt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3F4E70-7ED0-4BC3-8517-57A6ABDE4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9" y="1554369"/>
            <a:ext cx="6043747" cy="2317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2662B8-77A4-4608-9F3E-E4526142D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179" y="4011941"/>
            <a:ext cx="6043747" cy="2317930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D2B20A-9DF5-44DC-95FE-1203BFAFEEA1}"/>
              </a:ext>
            </a:extLst>
          </p:cNvPr>
          <p:cNvSpPr txBox="1"/>
          <p:nvPr/>
        </p:nvSpPr>
        <p:spPr>
          <a:xfrm>
            <a:off x="6719771" y="155436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117F0C-B729-4C32-BD35-61EA90346945}"/>
              </a:ext>
            </a:extLst>
          </p:cNvPr>
          <p:cNvSpPr txBox="1"/>
          <p:nvPr/>
        </p:nvSpPr>
        <p:spPr>
          <a:xfrm>
            <a:off x="6719771" y="40119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MS2</a:t>
            </a:r>
          </a:p>
        </p:txBody>
      </p:sp>
    </p:spTree>
    <p:extLst>
      <p:ext uri="{BB962C8B-B14F-4D97-AF65-F5344CB8AC3E}">
        <p14:creationId xmlns:p14="http://schemas.microsoft.com/office/powerpoint/2010/main" val="1052550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90B19D2-AB22-4538-9B4D-DA3B59560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415925"/>
            <a:ext cx="8297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Absolute Quantification of Proteins by MS</a:t>
            </a:r>
          </a:p>
        </p:txBody>
      </p:sp>
      <p:sp>
        <p:nvSpPr>
          <p:cNvPr id="25603" name="Line 3">
            <a:extLst>
              <a:ext uri="{FF2B5EF4-FFF2-40B4-BE49-F238E27FC236}">
                <a16:creationId xmlns:a16="http://schemas.microsoft.com/office/drawing/2014/main" id="{B417F162-53E8-4555-979F-0E7810E9C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8F21AA3E-0E36-4387-BC6D-EA63E9093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1116013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  <a:latin typeface="Arial" panose="020B0604020202020204" pitchFamily="34" charset="0"/>
              </a:rPr>
              <a:t>AQUA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D2C2FE-6C41-4389-86C9-759353AECB0A}"/>
              </a:ext>
            </a:extLst>
          </p:cNvPr>
          <p:cNvGrpSpPr>
            <a:grpSpLocks/>
          </p:cNvGrpSpPr>
          <p:nvPr/>
        </p:nvGrpSpPr>
        <p:grpSpPr bwMode="auto">
          <a:xfrm>
            <a:off x="5127625" y="1482725"/>
            <a:ext cx="3549650" cy="5129213"/>
            <a:chOff x="5127625" y="1482725"/>
            <a:chExt cx="3549650" cy="5129213"/>
          </a:xfrm>
        </p:grpSpPr>
        <p:grpSp>
          <p:nvGrpSpPr>
            <p:cNvPr id="25634" name="Group 32">
              <a:extLst>
                <a:ext uri="{FF2B5EF4-FFF2-40B4-BE49-F238E27FC236}">
                  <a16:creationId xmlns:a16="http://schemas.microsoft.com/office/drawing/2014/main" id="{52DC4F7F-C2F5-437E-8B1A-42491EC9B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0888" y="1482725"/>
              <a:ext cx="950912" cy="984250"/>
              <a:chOff x="4123" y="994"/>
              <a:chExt cx="599" cy="620"/>
            </a:xfrm>
          </p:grpSpPr>
          <p:sp>
            <p:nvSpPr>
              <p:cNvPr id="25662" name="Oval 33">
                <a:extLst>
                  <a:ext uri="{FF2B5EF4-FFF2-40B4-BE49-F238E27FC236}">
                    <a16:creationId xmlns:a16="http://schemas.microsoft.com/office/drawing/2014/main" id="{47A1F4D0-B1D1-4F4C-8497-1F5CD69FC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" y="994"/>
                <a:ext cx="599" cy="62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3" name="Text Box 34">
                <a:extLst>
                  <a:ext uri="{FF2B5EF4-FFF2-40B4-BE49-F238E27FC236}">
                    <a16:creationId xmlns:a16="http://schemas.microsoft.com/office/drawing/2014/main" id="{1E228659-3C51-425E-B882-E4CDF871A7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1" y="1124"/>
                <a:ext cx="55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Protein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lysate</a:t>
                </a:r>
              </a:p>
            </p:txBody>
          </p:sp>
        </p:grpSp>
        <p:sp>
          <p:nvSpPr>
            <p:cNvPr id="25635" name="Text Box 35">
              <a:extLst>
                <a:ext uri="{FF2B5EF4-FFF2-40B4-BE49-F238E27FC236}">
                  <a16:creationId xmlns:a16="http://schemas.microsoft.com/office/drawing/2014/main" id="{EF04B549-ADFA-4ADD-B705-3BB394380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2665413"/>
              <a:ext cx="2343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1. Trypsin digestion</a:t>
              </a:r>
            </a:p>
          </p:txBody>
        </p:sp>
        <p:sp>
          <p:nvSpPr>
            <p:cNvPr id="25636" name="Text Box 36">
              <a:extLst>
                <a:ext uri="{FF2B5EF4-FFF2-40B4-BE49-F238E27FC236}">
                  <a16:creationId xmlns:a16="http://schemas.microsoft.com/office/drawing/2014/main" id="{405B389E-48A0-4095-902A-8BAF4D99F7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3059113"/>
              <a:ext cx="32321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2. Introduce </a:t>
              </a:r>
              <a:r>
                <a:rPr lang="en-US" altLang="en-US" sz="1800" b="1" u="sng">
                  <a:solidFill>
                    <a:schemeClr val="bg1"/>
                  </a:solidFill>
                  <a:latin typeface="Arial" panose="020B0604020202020204" pitchFamily="34" charset="0"/>
                </a:rPr>
                <a:t>known</a:t>
              </a: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1800" b="1" u="sng">
                  <a:solidFill>
                    <a:schemeClr val="bg1"/>
                  </a:solidFill>
                  <a:latin typeface="Arial" panose="020B0604020202020204" pitchFamily="34" charset="0"/>
                </a:rPr>
                <a:t>amount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of reference (</a:t>
              </a:r>
              <a:r>
                <a:rPr lang="en-US" altLang="en-US" sz="1800" b="1">
                  <a:solidFill>
                    <a:srgbClr val="66FF33"/>
                  </a:solidFill>
                  <a:latin typeface="Arial" panose="020B0604020202020204" pitchFamily="34" charset="0"/>
                </a:rPr>
                <a:t>heavy</a:t>
              </a: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) peptide</a:t>
              </a:r>
            </a:p>
          </p:txBody>
        </p:sp>
        <p:sp>
          <p:nvSpPr>
            <p:cNvPr id="25637" name="Text Box 37">
              <a:extLst>
                <a:ext uri="{FF2B5EF4-FFF2-40B4-BE49-F238E27FC236}">
                  <a16:creationId xmlns:a16="http://schemas.microsoft.com/office/drawing/2014/main" id="{EDEE8F58-D148-4ACA-AD42-463C34493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3727450"/>
              <a:ext cx="1555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3. LC MS/MS</a:t>
              </a:r>
            </a:p>
          </p:txBody>
        </p:sp>
        <p:sp>
          <p:nvSpPr>
            <p:cNvPr id="25638" name="Text Box 38">
              <a:extLst>
                <a:ext uri="{FF2B5EF4-FFF2-40B4-BE49-F238E27FC236}">
                  <a16:creationId xmlns:a16="http://schemas.microsoft.com/office/drawing/2014/main" id="{6A925324-1B9D-4F23-8446-F90CFFC4C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4122738"/>
              <a:ext cx="354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4. Extracted ion chromatogram</a:t>
              </a:r>
            </a:p>
          </p:txBody>
        </p:sp>
        <p:grpSp>
          <p:nvGrpSpPr>
            <p:cNvPr id="25639" name="Group 39">
              <a:extLst>
                <a:ext uri="{FF2B5EF4-FFF2-40B4-BE49-F238E27FC236}">
                  <a16:creationId xmlns:a16="http://schemas.microsoft.com/office/drawing/2014/main" id="{AA9C0D60-7193-4F2D-ACA2-5AF6D5D4B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8750" y="4519613"/>
              <a:ext cx="3252788" cy="1093787"/>
              <a:chOff x="3378" y="3453"/>
              <a:chExt cx="2049" cy="689"/>
            </a:xfrm>
          </p:grpSpPr>
          <p:grpSp>
            <p:nvGrpSpPr>
              <p:cNvPr id="25642" name="Group 40">
                <a:extLst>
                  <a:ext uri="{FF2B5EF4-FFF2-40B4-BE49-F238E27FC236}">
                    <a16:creationId xmlns:a16="http://schemas.microsoft.com/office/drawing/2014/main" id="{D983917D-8A4F-467A-9E59-D675EA6015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78" y="3453"/>
                <a:ext cx="861" cy="686"/>
                <a:chOff x="3708" y="3447"/>
                <a:chExt cx="861" cy="686"/>
              </a:xfrm>
            </p:grpSpPr>
            <p:grpSp>
              <p:nvGrpSpPr>
                <p:cNvPr id="25645" name="Group 41">
                  <a:extLst>
                    <a:ext uri="{FF2B5EF4-FFF2-40B4-BE49-F238E27FC236}">
                      <a16:creationId xmlns:a16="http://schemas.microsoft.com/office/drawing/2014/main" id="{DD4F1358-DD1A-4D01-859A-15AC923B8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8" y="3852"/>
                  <a:ext cx="792" cy="281"/>
                  <a:chOff x="3486" y="3534"/>
                  <a:chExt cx="792" cy="281"/>
                </a:xfrm>
              </p:grpSpPr>
              <p:sp>
                <p:nvSpPr>
                  <p:cNvPr id="25656" name="Line 42">
                    <a:extLst>
                      <a:ext uri="{FF2B5EF4-FFF2-40B4-BE49-F238E27FC236}">
                        <a16:creationId xmlns:a16="http://schemas.microsoft.com/office/drawing/2014/main" id="{DD23B69B-498B-4D93-8F16-A5C0EADE30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6" y="3683"/>
                    <a:ext cx="3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5657" name="Group 43">
                    <a:extLst>
                      <a:ext uri="{FF2B5EF4-FFF2-40B4-BE49-F238E27FC236}">
                        <a16:creationId xmlns:a16="http://schemas.microsoft.com/office/drawing/2014/main" id="{D3EFB376-072B-4471-8C30-BA09E9FD93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52" y="3534"/>
                    <a:ext cx="60" cy="149"/>
                    <a:chOff x="918" y="3384"/>
                    <a:chExt cx="60" cy="365"/>
                  </a:xfrm>
                </p:grpSpPr>
                <p:sp>
                  <p:nvSpPr>
                    <p:cNvPr id="25660" name="Line 44">
                      <a:extLst>
                        <a:ext uri="{FF2B5EF4-FFF2-40B4-BE49-F238E27FC236}">
                          <a16:creationId xmlns:a16="http://schemas.microsoft.com/office/drawing/2014/main" id="{0F75D050-BC6F-4524-868E-4AD1B92BDD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8" y="3384"/>
                      <a:ext cx="30" cy="36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61" name="Line 45">
                      <a:extLst>
                        <a:ext uri="{FF2B5EF4-FFF2-40B4-BE49-F238E27FC236}">
                          <a16:creationId xmlns:a16="http://schemas.microsoft.com/office/drawing/2014/main" id="{691269FE-5396-4119-B27C-712DC4E23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384"/>
                      <a:ext cx="30" cy="36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58" name="Line 46">
                    <a:extLst>
                      <a:ext uri="{FF2B5EF4-FFF2-40B4-BE49-F238E27FC236}">
                        <a16:creationId xmlns:a16="http://schemas.microsoft.com/office/drawing/2014/main" id="{DD63819C-D8FC-43EF-AFC4-C87AD9571B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06" y="3683"/>
                    <a:ext cx="37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66FF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59" name="Text Box 47">
                    <a:extLst>
                      <a:ext uri="{FF2B5EF4-FFF2-40B4-BE49-F238E27FC236}">
                        <a16:creationId xmlns:a16="http://schemas.microsoft.com/office/drawing/2014/main" id="{99D13D65-D4AF-4CE5-B0E4-C6C8E675701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2" y="3661"/>
                    <a:ext cx="280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 i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time</a:t>
                    </a:r>
                  </a:p>
                </p:txBody>
              </p:sp>
            </p:grpSp>
            <p:grpSp>
              <p:nvGrpSpPr>
                <p:cNvPr id="25646" name="Group 48">
                  <a:extLst>
                    <a:ext uri="{FF2B5EF4-FFF2-40B4-BE49-F238E27FC236}">
                      <a16:creationId xmlns:a16="http://schemas.microsoft.com/office/drawing/2014/main" id="{61F91E74-4DF3-4597-88AC-ADEC0A5917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68" y="3588"/>
                  <a:ext cx="792" cy="365"/>
                  <a:chOff x="3546" y="3270"/>
                  <a:chExt cx="792" cy="365"/>
                </a:xfrm>
              </p:grpSpPr>
              <p:sp>
                <p:nvSpPr>
                  <p:cNvPr id="25651" name="Line 49">
                    <a:extLst>
                      <a:ext uri="{FF2B5EF4-FFF2-40B4-BE49-F238E27FC236}">
                        <a16:creationId xmlns:a16="http://schemas.microsoft.com/office/drawing/2014/main" id="{1BD4D08C-B5F7-4A45-86DE-CEB2A1A469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46" y="3635"/>
                    <a:ext cx="3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5652" name="Group 50">
                    <a:extLst>
                      <a:ext uri="{FF2B5EF4-FFF2-40B4-BE49-F238E27FC236}">
                        <a16:creationId xmlns:a16="http://schemas.microsoft.com/office/drawing/2014/main" id="{5A2D0643-3A1A-4203-B10D-F9DE95B9034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12" y="3270"/>
                    <a:ext cx="60" cy="365"/>
                    <a:chOff x="918" y="3384"/>
                    <a:chExt cx="60" cy="365"/>
                  </a:xfrm>
                </p:grpSpPr>
                <p:sp>
                  <p:nvSpPr>
                    <p:cNvPr id="25654" name="Line 51">
                      <a:extLst>
                        <a:ext uri="{FF2B5EF4-FFF2-40B4-BE49-F238E27FC236}">
                          <a16:creationId xmlns:a16="http://schemas.microsoft.com/office/drawing/2014/main" id="{A2BC5B45-2194-41CB-9144-ED50F82ACF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8" y="3384"/>
                      <a:ext cx="30" cy="36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55" name="Line 52">
                      <a:extLst>
                        <a:ext uri="{FF2B5EF4-FFF2-40B4-BE49-F238E27FC236}">
                          <a16:creationId xmlns:a16="http://schemas.microsoft.com/office/drawing/2014/main" id="{D60A1C7E-1169-4897-B757-8FFD13BB93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384"/>
                      <a:ext cx="30" cy="36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53" name="Line 53">
                    <a:extLst>
                      <a:ext uri="{FF2B5EF4-FFF2-40B4-BE49-F238E27FC236}">
                        <a16:creationId xmlns:a16="http://schemas.microsoft.com/office/drawing/2014/main" id="{FC519974-3EFA-4FFE-8C65-A864A12A53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66" y="3635"/>
                    <a:ext cx="37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47" name="Line 54">
                  <a:extLst>
                    <a:ext uri="{FF2B5EF4-FFF2-40B4-BE49-F238E27FC236}">
                      <a16:creationId xmlns:a16="http://schemas.microsoft.com/office/drawing/2014/main" id="{7869F953-0103-4568-BE4C-1301FDAF1E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08" y="3942"/>
                  <a:ext cx="69" cy="6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Line 55">
                  <a:extLst>
                    <a:ext uri="{FF2B5EF4-FFF2-40B4-BE49-F238E27FC236}">
                      <a16:creationId xmlns:a16="http://schemas.microsoft.com/office/drawing/2014/main" id="{A145FAAB-9823-4043-B235-47904591C0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0" y="3948"/>
                  <a:ext cx="69" cy="6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Text Box 56">
                  <a:extLst>
                    <a:ext uri="{FF2B5EF4-FFF2-40B4-BE49-F238E27FC236}">
                      <a16:creationId xmlns:a16="http://schemas.microsoft.com/office/drawing/2014/main" id="{B0ED35F6-6178-412F-B2D9-6521C7D0BF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4" y="3447"/>
                  <a:ext cx="30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18.5</a:t>
                  </a:r>
                </a:p>
              </p:txBody>
            </p:sp>
            <p:sp>
              <p:nvSpPr>
                <p:cNvPr id="25650" name="Text Box 57">
                  <a:extLst>
                    <a:ext uri="{FF2B5EF4-FFF2-40B4-BE49-F238E27FC236}">
                      <a16:creationId xmlns:a16="http://schemas.microsoft.com/office/drawing/2014/main" id="{1F6EFA60-8520-4A0D-B5D4-E5B1B15AA5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6" y="3705"/>
                  <a:ext cx="302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 b="1">
                      <a:solidFill>
                        <a:srgbClr val="66FF33"/>
                      </a:solidFill>
                      <a:latin typeface="Arial" panose="020B0604020202020204" pitchFamily="34" charset="0"/>
                    </a:rPr>
                    <a:t>18.5</a:t>
                  </a:r>
                </a:p>
              </p:txBody>
            </p:sp>
          </p:grpSp>
          <p:sp>
            <p:nvSpPr>
              <p:cNvPr id="25643" name="Text Box 58">
                <a:extLst>
                  <a:ext uri="{FF2B5EF4-FFF2-40B4-BE49-F238E27FC236}">
                    <a16:creationId xmlns:a16="http://schemas.microsoft.com/office/drawing/2014/main" id="{9386B5C2-E079-4D58-B4DE-3E5A00E21F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2" y="3969"/>
                <a:ext cx="125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rgbClr val="66FF33"/>
                    </a:solidFill>
                    <a:latin typeface="Arial" panose="020B0604020202020204" pitchFamily="34" charset="0"/>
                  </a:rPr>
                  <a:t>Heavy- reference peptide</a:t>
                </a:r>
              </a:p>
            </p:txBody>
          </p:sp>
          <p:sp>
            <p:nvSpPr>
              <p:cNvPr id="25644" name="Text Box 59">
                <a:extLst>
                  <a:ext uri="{FF2B5EF4-FFF2-40B4-BE49-F238E27FC236}">
                    <a16:creationId xmlns:a16="http://schemas.microsoft.com/office/drawing/2014/main" id="{DB5A9E82-889F-40B9-B07E-F78D035018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4" y="3819"/>
                <a:ext cx="1110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Light- analyte peptide</a:t>
                </a:r>
              </a:p>
            </p:txBody>
          </p:sp>
        </p:grpSp>
        <p:sp>
          <p:nvSpPr>
            <p:cNvPr id="25640" name="Text Box 60">
              <a:extLst>
                <a:ext uri="{FF2B5EF4-FFF2-40B4-BE49-F238E27FC236}">
                  <a16:creationId xmlns:a16="http://schemas.microsoft.com/office/drawing/2014/main" id="{5C0189F0-D9C9-4A0C-BA48-2B372988A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5835650"/>
              <a:ext cx="19240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5. Quantify ratio</a:t>
              </a:r>
            </a:p>
          </p:txBody>
        </p:sp>
        <p:sp>
          <p:nvSpPr>
            <p:cNvPr id="25641" name="Text Box 61">
              <a:extLst>
                <a:ext uri="{FF2B5EF4-FFF2-40B4-BE49-F238E27FC236}">
                  <a16:creationId xmlns:a16="http://schemas.microsoft.com/office/drawing/2014/main" id="{0FD8DE30-857C-48BA-83D2-AC25C36F9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7625" y="6245225"/>
              <a:ext cx="3282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  <a:latin typeface="Arial" panose="020B0604020202020204" pitchFamily="34" charset="0"/>
                </a:rPr>
                <a:t>6. Determine protein amount</a:t>
              </a:r>
            </a:p>
          </p:txBody>
        </p:sp>
      </p:grpSp>
      <p:grpSp>
        <p:nvGrpSpPr>
          <p:cNvPr id="25606" name="Group 63">
            <a:extLst>
              <a:ext uri="{FF2B5EF4-FFF2-40B4-BE49-F238E27FC236}">
                <a16:creationId xmlns:a16="http://schemas.microsoft.com/office/drawing/2014/main" id="{E5349342-7840-4AC9-9F0E-EDAA46AB4106}"/>
              </a:ext>
            </a:extLst>
          </p:cNvPr>
          <p:cNvGrpSpPr>
            <a:grpSpLocks/>
          </p:cNvGrpSpPr>
          <p:nvPr/>
        </p:nvGrpSpPr>
        <p:grpSpPr bwMode="auto">
          <a:xfrm>
            <a:off x="9525" y="1576388"/>
            <a:ext cx="3833813" cy="4537075"/>
            <a:chOff x="6" y="993"/>
            <a:chExt cx="2415" cy="2858"/>
          </a:xfrm>
        </p:grpSpPr>
        <p:grpSp>
          <p:nvGrpSpPr>
            <p:cNvPr id="25607" name="Group 5">
              <a:extLst>
                <a:ext uri="{FF2B5EF4-FFF2-40B4-BE49-F238E27FC236}">
                  <a16:creationId xmlns:a16="http://schemas.microsoft.com/office/drawing/2014/main" id="{AE50E58F-1CA3-4FE5-8F7F-F58FC9F383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" y="993"/>
              <a:ext cx="2415" cy="2858"/>
              <a:chOff x="6" y="993"/>
              <a:chExt cx="2415" cy="2858"/>
            </a:xfrm>
          </p:grpSpPr>
          <p:grpSp>
            <p:nvGrpSpPr>
              <p:cNvPr id="25609" name="Group 6">
                <a:extLst>
                  <a:ext uri="{FF2B5EF4-FFF2-40B4-BE49-F238E27FC236}">
                    <a16:creationId xmlns:a16="http://schemas.microsoft.com/office/drawing/2014/main" id="{39F7479E-D80F-460B-9001-67D828F110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4" y="993"/>
                <a:ext cx="1327" cy="2858"/>
                <a:chOff x="1094" y="993"/>
                <a:chExt cx="1327" cy="2858"/>
              </a:xfrm>
            </p:grpSpPr>
            <p:grpSp>
              <p:nvGrpSpPr>
                <p:cNvPr id="25615" name="Group 7">
                  <a:extLst>
                    <a:ext uri="{FF2B5EF4-FFF2-40B4-BE49-F238E27FC236}">
                      <a16:creationId xmlns:a16="http://schemas.microsoft.com/office/drawing/2014/main" id="{288D8741-1C31-4A03-BBAF-F0197488C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8" y="993"/>
                  <a:ext cx="530" cy="434"/>
                  <a:chOff x="438" y="1083"/>
                  <a:chExt cx="530" cy="434"/>
                </a:xfrm>
              </p:grpSpPr>
              <p:sp>
                <p:nvSpPr>
                  <p:cNvPr id="25631" name="Freeform 8">
                    <a:extLst>
                      <a:ext uri="{FF2B5EF4-FFF2-40B4-BE49-F238E27FC236}">
                        <a16:creationId xmlns:a16="http://schemas.microsoft.com/office/drawing/2014/main" id="{DE496756-E48E-4687-8829-B72BB5F249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15614">
                    <a:off x="438" y="1083"/>
                    <a:ext cx="530" cy="414"/>
                  </a:xfrm>
                  <a:custGeom>
                    <a:avLst/>
                    <a:gdLst>
                      <a:gd name="T0" fmla="*/ 1 w 714"/>
                      <a:gd name="T1" fmla="*/ 0 h 558"/>
                      <a:gd name="T2" fmla="*/ 1 w 714"/>
                      <a:gd name="T3" fmla="*/ 1 h 558"/>
                      <a:gd name="T4" fmla="*/ 1 w 714"/>
                      <a:gd name="T5" fmla="*/ 1 h 558"/>
                      <a:gd name="T6" fmla="*/ 1 w 714"/>
                      <a:gd name="T7" fmla="*/ 1 h 558"/>
                      <a:gd name="T8" fmla="*/ 1 w 714"/>
                      <a:gd name="T9" fmla="*/ 1 h 558"/>
                      <a:gd name="T10" fmla="*/ 1 w 714"/>
                      <a:gd name="T11" fmla="*/ 1 h 558"/>
                      <a:gd name="T12" fmla="*/ 1 w 714"/>
                      <a:gd name="T13" fmla="*/ 1 h 558"/>
                      <a:gd name="T14" fmla="*/ 1 w 714"/>
                      <a:gd name="T15" fmla="*/ 1 h 558"/>
                      <a:gd name="T16" fmla="*/ 1 w 714"/>
                      <a:gd name="T17" fmla="*/ 1 h 558"/>
                      <a:gd name="T18" fmla="*/ 1 w 714"/>
                      <a:gd name="T19" fmla="*/ 1 h 558"/>
                      <a:gd name="T20" fmla="*/ 1 w 714"/>
                      <a:gd name="T21" fmla="*/ 1 h 558"/>
                      <a:gd name="T22" fmla="*/ 1 w 714"/>
                      <a:gd name="T23" fmla="*/ 1 h 558"/>
                      <a:gd name="T24" fmla="*/ 1 w 714"/>
                      <a:gd name="T25" fmla="*/ 1 h 558"/>
                      <a:gd name="T26" fmla="*/ 1 w 714"/>
                      <a:gd name="T27" fmla="*/ 1 h 558"/>
                      <a:gd name="T28" fmla="*/ 1 w 714"/>
                      <a:gd name="T29" fmla="*/ 1 h 558"/>
                      <a:gd name="T30" fmla="*/ 1 w 714"/>
                      <a:gd name="T31" fmla="*/ 1 h 558"/>
                      <a:gd name="T32" fmla="*/ 1 w 714"/>
                      <a:gd name="T33" fmla="*/ 1 h 558"/>
                      <a:gd name="T34" fmla="*/ 1 w 714"/>
                      <a:gd name="T35" fmla="*/ 1 h 558"/>
                      <a:gd name="T36" fmla="*/ 1 w 714"/>
                      <a:gd name="T37" fmla="*/ 1 h 558"/>
                      <a:gd name="T38" fmla="*/ 1 w 714"/>
                      <a:gd name="T39" fmla="*/ 1 h 558"/>
                      <a:gd name="T40" fmla="*/ 1 w 714"/>
                      <a:gd name="T41" fmla="*/ 1 h 558"/>
                      <a:gd name="T42" fmla="*/ 1 w 714"/>
                      <a:gd name="T43" fmla="*/ 1 h 558"/>
                      <a:gd name="T44" fmla="*/ 1 w 714"/>
                      <a:gd name="T45" fmla="*/ 1 h 558"/>
                      <a:gd name="T46" fmla="*/ 1 w 714"/>
                      <a:gd name="T47" fmla="*/ 1 h 558"/>
                      <a:gd name="T48" fmla="*/ 1 w 714"/>
                      <a:gd name="T49" fmla="*/ 1 h 558"/>
                      <a:gd name="T50" fmla="*/ 1 w 714"/>
                      <a:gd name="T51" fmla="*/ 1 h 558"/>
                      <a:gd name="T52" fmla="*/ 1 w 714"/>
                      <a:gd name="T53" fmla="*/ 1 h 558"/>
                      <a:gd name="T54" fmla="*/ 1 w 714"/>
                      <a:gd name="T55" fmla="*/ 1 h 558"/>
                      <a:gd name="T56" fmla="*/ 1 w 714"/>
                      <a:gd name="T57" fmla="*/ 1 h 558"/>
                      <a:gd name="T58" fmla="*/ 1 w 714"/>
                      <a:gd name="T59" fmla="*/ 1 h 558"/>
                      <a:gd name="T60" fmla="*/ 1 w 714"/>
                      <a:gd name="T61" fmla="*/ 1 h 558"/>
                      <a:gd name="T62" fmla="*/ 1 w 714"/>
                      <a:gd name="T63" fmla="*/ 1 h 558"/>
                      <a:gd name="T64" fmla="*/ 1 w 714"/>
                      <a:gd name="T65" fmla="*/ 1 h 558"/>
                      <a:gd name="T66" fmla="*/ 1 w 714"/>
                      <a:gd name="T67" fmla="*/ 1 h 558"/>
                      <a:gd name="T68" fmla="*/ 1 w 714"/>
                      <a:gd name="T69" fmla="*/ 1 h 558"/>
                      <a:gd name="T70" fmla="*/ 1 w 714"/>
                      <a:gd name="T71" fmla="*/ 1 h 558"/>
                      <a:gd name="T72" fmla="*/ 1 w 714"/>
                      <a:gd name="T73" fmla="*/ 1 h 55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714"/>
                      <a:gd name="T112" fmla="*/ 0 h 558"/>
                      <a:gd name="T113" fmla="*/ 714 w 714"/>
                      <a:gd name="T114" fmla="*/ 558 h 55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714" h="558">
                        <a:moveTo>
                          <a:pt x="229" y="0"/>
                        </a:moveTo>
                        <a:cubicBezTo>
                          <a:pt x="213" y="1"/>
                          <a:pt x="127" y="0"/>
                          <a:pt x="92" y="18"/>
                        </a:cubicBezTo>
                        <a:cubicBezTo>
                          <a:pt x="63" y="33"/>
                          <a:pt x="19" y="82"/>
                          <a:pt x="19" y="82"/>
                        </a:cubicBezTo>
                        <a:cubicBezTo>
                          <a:pt x="3" y="132"/>
                          <a:pt x="0" y="179"/>
                          <a:pt x="46" y="210"/>
                        </a:cubicBezTo>
                        <a:cubicBezTo>
                          <a:pt x="66" y="267"/>
                          <a:pt x="114" y="265"/>
                          <a:pt x="165" y="284"/>
                        </a:cubicBezTo>
                        <a:cubicBezTo>
                          <a:pt x="208" y="272"/>
                          <a:pt x="224" y="281"/>
                          <a:pt x="238" y="238"/>
                        </a:cubicBezTo>
                        <a:cubicBezTo>
                          <a:pt x="256" y="9"/>
                          <a:pt x="267" y="101"/>
                          <a:pt x="577" y="110"/>
                        </a:cubicBezTo>
                        <a:cubicBezTo>
                          <a:pt x="621" y="139"/>
                          <a:pt x="626" y="140"/>
                          <a:pt x="613" y="192"/>
                        </a:cubicBezTo>
                        <a:cubicBezTo>
                          <a:pt x="580" y="189"/>
                          <a:pt x="545" y="193"/>
                          <a:pt x="513" y="183"/>
                        </a:cubicBezTo>
                        <a:cubicBezTo>
                          <a:pt x="492" y="177"/>
                          <a:pt x="476" y="158"/>
                          <a:pt x="458" y="146"/>
                        </a:cubicBezTo>
                        <a:cubicBezTo>
                          <a:pt x="442" y="135"/>
                          <a:pt x="419" y="139"/>
                          <a:pt x="403" y="128"/>
                        </a:cubicBezTo>
                        <a:cubicBezTo>
                          <a:pt x="348" y="92"/>
                          <a:pt x="303" y="90"/>
                          <a:pt x="238" y="82"/>
                        </a:cubicBezTo>
                        <a:cubicBezTo>
                          <a:pt x="157" y="92"/>
                          <a:pt x="151" y="80"/>
                          <a:pt x="129" y="146"/>
                        </a:cubicBezTo>
                        <a:cubicBezTo>
                          <a:pt x="132" y="155"/>
                          <a:pt x="130" y="168"/>
                          <a:pt x="138" y="174"/>
                        </a:cubicBezTo>
                        <a:cubicBezTo>
                          <a:pt x="199" y="218"/>
                          <a:pt x="394" y="209"/>
                          <a:pt x="421" y="210"/>
                        </a:cubicBezTo>
                        <a:cubicBezTo>
                          <a:pt x="439" y="216"/>
                          <a:pt x="458" y="223"/>
                          <a:pt x="476" y="229"/>
                        </a:cubicBezTo>
                        <a:cubicBezTo>
                          <a:pt x="485" y="232"/>
                          <a:pt x="504" y="238"/>
                          <a:pt x="504" y="238"/>
                        </a:cubicBezTo>
                        <a:cubicBezTo>
                          <a:pt x="513" y="265"/>
                          <a:pt x="525" y="272"/>
                          <a:pt x="485" y="274"/>
                        </a:cubicBezTo>
                        <a:cubicBezTo>
                          <a:pt x="351" y="280"/>
                          <a:pt x="217" y="281"/>
                          <a:pt x="83" y="284"/>
                        </a:cubicBezTo>
                        <a:cubicBezTo>
                          <a:pt x="41" y="298"/>
                          <a:pt x="50" y="308"/>
                          <a:pt x="37" y="348"/>
                        </a:cubicBezTo>
                        <a:cubicBezTo>
                          <a:pt x="48" y="428"/>
                          <a:pt x="42" y="426"/>
                          <a:pt x="120" y="439"/>
                        </a:cubicBezTo>
                        <a:cubicBezTo>
                          <a:pt x="214" y="431"/>
                          <a:pt x="229" y="434"/>
                          <a:pt x="293" y="384"/>
                        </a:cubicBezTo>
                        <a:cubicBezTo>
                          <a:pt x="314" y="367"/>
                          <a:pt x="366" y="348"/>
                          <a:pt x="366" y="348"/>
                        </a:cubicBezTo>
                        <a:cubicBezTo>
                          <a:pt x="536" y="358"/>
                          <a:pt x="505" y="327"/>
                          <a:pt x="586" y="412"/>
                        </a:cubicBezTo>
                        <a:cubicBezTo>
                          <a:pt x="615" y="499"/>
                          <a:pt x="454" y="450"/>
                          <a:pt x="421" y="448"/>
                        </a:cubicBezTo>
                        <a:cubicBezTo>
                          <a:pt x="354" y="426"/>
                          <a:pt x="437" y="456"/>
                          <a:pt x="366" y="421"/>
                        </a:cubicBezTo>
                        <a:cubicBezTo>
                          <a:pt x="307" y="392"/>
                          <a:pt x="238" y="377"/>
                          <a:pt x="174" y="366"/>
                        </a:cubicBezTo>
                        <a:cubicBezTo>
                          <a:pt x="162" y="369"/>
                          <a:pt x="148" y="367"/>
                          <a:pt x="138" y="375"/>
                        </a:cubicBezTo>
                        <a:cubicBezTo>
                          <a:pt x="112" y="396"/>
                          <a:pt x="132" y="480"/>
                          <a:pt x="156" y="503"/>
                        </a:cubicBezTo>
                        <a:cubicBezTo>
                          <a:pt x="164" y="511"/>
                          <a:pt x="175" y="514"/>
                          <a:pt x="184" y="521"/>
                        </a:cubicBezTo>
                        <a:cubicBezTo>
                          <a:pt x="191" y="526"/>
                          <a:pt x="194" y="536"/>
                          <a:pt x="202" y="540"/>
                        </a:cubicBezTo>
                        <a:cubicBezTo>
                          <a:pt x="219" y="549"/>
                          <a:pt x="257" y="558"/>
                          <a:pt x="257" y="558"/>
                        </a:cubicBezTo>
                        <a:cubicBezTo>
                          <a:pt x="281" y="555"/>
                          <a:pt x="306" y="556"/>
                          <a:pt x="330" y="549"/>
                        </a:cubicBezTo>
                        <a:cubicBezTo>
                          <a:pt x="358" y="541"/>
                          <a:pt x="374" y="513"/>
                          <a:pt x="403" y="503"/>
                        </a:cubicBezTo>
                        <a:cubicBezTo>
                          <a:pt x="436" y="454"/>
                          <a:pt x="502" y="421"/>
                          <a:pt x="549" y="384"/>
                        </a:cubicBezTo>
                        <a:cubicBezTo>
                          <a:pt x="569" y="369"/>
                          <a:pt x="591" y="340"/>
                          <a:pt x="613" y="329"/>
                        </a:cubicBezTo>
                        <a:cubicBezTo>
                          <a:pt x="641" y="315"/>
                          <a:pt x="688" y="320"/>
                          <a:pt x="714" y="320"/>
                        </a:cubicBezTo>
                      </a:path>
                    </a:pathLst>
                  </a:custGeom>
                  <a:noFill/>
                  <a:ln w="38100" cmpd="sng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9">
                    <a:extLst>
                      <a:ext uri="{FF2B5EF4-FFF2-40B4-BE49-F238E27FC236}">
                        <a16:creationId xmlns:a16="http://schemas.microsoft.com/office/drawing/2014/main" id="{F9C14D7C-8217-4A46-8163-F30B8B928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2" y="1451"/>
                    <a:ext cx="27" cy="66"/>
                  </a:xfrm>
                  <a:prstGeom prst="leftBracket">
                    <a:avLst>
                      <a:gd name="adj" fmla="val 20370"/>
                    </a:avLst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5633" name="AutoShape 10">
                    <a:extLst>
                      <a:ext uri="{FF2B5EF4-FFF2-40B4-BE49-F238E27FC236}">
                        <a16:creationId xmlns:a16="http://schemas.microsoft.com/office/drawing/2014/main" id="{A831BD27-D34F-43A2-A7B8-D4CC9D2217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0800000" flipV="1">
                    <a:off x="688" y="1451"/>
                    <a:ext cx="27" cy="66"/>
                  </a:xfrm>
                  <a:prstGeom prst="leftBracket">
                    <a:avLst>
                      <a:gd name="adj" fmla="val 20370"/>
                    </a:avLst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616" name="Line 11">
                  <a:extLst>
                    <a:ext uri="{FF2B5EF4-FFF2-40B4-BE49-F238E27FC236}">
                      <a16:creationId xmlns:a16="http://schemas.microsoft.com/office/drawing/2014/main" id="{750C3653-6750-4F3E-B709-00DAC4CDB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48" y="1482"/>
                  <a:ext cx="156" cy="2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7" name="Line 12">
                  <a:extLst>
                    <a:ext uri="{FF2B5EF4-FFF2-40B4-BE49-F238E27FC236}">
                      <a16:creationId xmlns:a16="http://schemas.microsoft.com/office/drawing/2014/main" id="{D3003A4C-326A-459E-8B94-DCF31919A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4" y="1488"/>
                  <a:ext cx="156" cy="204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8" name="Text Box 13">
                  <a:extLst>
                    <a:ext uri="{FF2B5EF4-FFF2-40B4-BE49-F238E27FC236}">
                      <a16:creationId xmlns:a16="http://schemas.microsoft.com/office/drawing/2014/main" id="{9CDE95FA-E453-4BFD-904C-56B266950B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4" y="1688"/>
                  <a:ext cx="1110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…TLSDYNIQK…</a:t>
                  </a:r>
                </a:p>
              </p:txBody>
            </p:sp>
            <p:sp>
              <p:nvSpPr>
                <p:cNvPr id="25619" name="Text Box 14">
                  <a:extLst>
                    <a:ext uri="{FF2B5EF4-FFF2-40B4-BE49-F238E27FC236}">
                      <a16:creationId xmlns:a16="http://schemas.microsoft.com/office/drawing/2014/main" id="{40210C22-8C03-4017-83A2-AFD461F1FE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4" y="2228"/>
                  <a:ext cx="132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H</a:t>
                  </a:r>
                  <a:r>
                    <a:rPr lang="en-US" altLang="en-US" sz="1000" b="1" baseline="-250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2</a:t>
                  </a: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</a:t>
                  </a:r>
                  <a:r>
                    <a:rPr lang="en-US" altLang="en-US" sz="16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-TLSDYNIQ</a:t>
                  </a:r>
                  <a:r>
                    <a:rPr lang="en-US" altLang="en-US" sz="1600" b="1">
                      <a:solidFill>
                        <a:srgbClr val="66FF33"/>
                      </a:solidFill>
                      <a:latin typeface="Arial" panose="020B0604020202020204" pitchFamily="34" charset="0"/>
                    </a:rPr>
                    <a:t>K</a:t>
                  </a:r>
                  <a:r>
                    <a:rPr lang="en-US" altLang="en-US" sz="16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-</a:t>
                  </a: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COOH</a:t>
                  </a:r>
                </a:p>
              </p:txBody>
            </p:sp>
            <p:sp>
              <p:nvSpPr>
                <p:cNvPr id="25620" name="Text Box 15">
                  <a:extLst>
                    <a:ext uri="{FF2B5EF4-FFF2-40B4-BE49-F238E27FC236}">
                      <a16:creationId xmlns:a16="http://schemas.microsoft.com/office/drawing/2014/main" id="{8FF347EA-BA48-4E86-AFF0-12BCF8886B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34" y="2711"/>
                  <a:ext cx="820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i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LC MS/MS</a:t>
                  </a:r>
                </a:p>
              </p:txBody>
            </p:sp>
            <p:grpSp>
              <p:nvGrpSpPr>
                <p:cNvPr id="25621" name="Group 16">
                  <a:extLst>
                    <a:ext uri="{FF2B5EF4-FFF2-40B4-BE49-F238E27FC236}">
                      <a16:creationId xmlns:a16="http://schemas.microsoft.com/office/drawing/2014/main" id="{D6701D4D-C3F7-436C-B58E-BFD559231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68" y="3354"/>
                  <a:ext cx="804" cy="497"/>
                  <a:chOff x="1368" y="3354"/>
                  <a:chExt cx="804" cy="497"/>
                </a:xfrm>
              </p:grpSpPr>
              <p:sp>
                <p:nvSpPr>
                  <p:cNvPr id="25625" name="Line 17">
                    <a:extLst>
                      <a:ext uri="{FF2B5EF4-FFF2-40B4-BE49-F238E27FC236}">
                        <a16:creationId xmlns:a16="http://schemas.microsoft.com/office/drawing/2014/main" id="{F39CEBB5-0297-4591-8EAC-F37B6DD0DF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68" y="3719"/>
                    <a:ext cx="3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5626" name="Group 18">
                    <a:extLst>
                      <a:ext uri="{FF2B5EF4-FFF2-40B4-BE49-F238E27FC236}">
                        <a16:creationId xmlns:a16="http://schemas.microsoft.com/office/drawing/2014/main" id="{A5C3CE49-C31A-44AE-94B4-E4D427DAEB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40" y="3354"/>
                    <a:ext cx="60" cy="365"/>
                    <a:chOff x="918" y="3384"/>
                    <a:chExt cx="60" cy="365"/>
                  </a:xfrm>
                </p:grpSpPr>
                <p:sp>
                  <p:nvSpPr>
                    <p:cNvPr id="25629" name="Line 19">
                      <a:extLst>
                        <a:ext uri="{FF2B5EF4-FFF2-40B4-BE49-F238E27FC236}">
                          <a16:creationId xmlns:a16="http://schemas.microsoft.com/office/drawing/2014/main" id="{85A577A6-9743-492E-A98A-154BDFA19D4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18" y="3384"/>
                      <a:ext cx="30" cy="36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0" name="Line 20">
                      <a:extLst>
                        <a:ext uri="{FF2B5EF4-FFF2-40B4-BE49-F238E27FC236}">
                          <a16:creationId xmlns:a16="http://schemas.microsoft.com/office/drawing/2014/main" id="{1B755F31-8B7C-4487-A5A1-A4DFC10F60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384"/>
                      <a:ext cx="30" cy="36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66FF33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27" name="Line 21">
                    <a:extLst>
                      <a:ext uri="{FF2B5EF4-FFF2-40B4-BE49-F238E27FC236}">
                        <a16:creationId xmlns:a16="http://schemas.microsoft.com/office/drawing/2014/main" id="{5F0F8D51-88DD-4123-B094-94845E2407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00" y="3719"/>
                    <a:ext cx="37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66FF33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Text Box 22">
                    <a:extLst>
                      <a:ext uri="{FF2B5EF4-FFF2-40B4-BE49-F238E27FC236}">
                        <a16:creationId xmlns:a16="http://schemas.microsoft.com/office/drawing/2014/main" id="{F5CF79E1-4B65-4828-BE5B-03BD56B73A4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0" y="3697"/>
                    <a:ext cx="280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 i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time</a:t>
                    </a:r>
                  </a:p>
                </p:txBody>
              </p:sp>
            </p:grpSp>
            <p:sp>
              <p:nvSpPr>
                <p:cNvPr id="25622" name="Line 23">
                  <a:extLst>
                    <a:ext uri="{FF2B5EF4-FFF2-40B4-BE49-F238E27FC236}">
                      <a16:creationId xmlns:a16="http://schemas.microsoft.com/office/drawing/2014/main" id="{B2D91824-B577-4CD4-85CD-625C169294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8" y="192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3" name="Line 24">
                  <a:extLst>
                    <a:ext uri="{FF2B5EF4-FFF2-40B4-BE49-F238E27FC236}">
                      <a16:creationId xmlns:a16="http://schemas.microsoft.com/office/drawing/2014/main" id="{3112E1E9-CD73-4931-8B4C-58E30A8AC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2" y="242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Line 25">
                  <a:extLst>
                    <a:ext uri="{FF2B5EF4-FFF2-40B4-BE49-F238E27FC236}">
                      <a16:creationId xmlns:a16="http://schemas.microsoft.com/office/drawing/2014/main" id="{0750670D-A582-4CC0-BE26-02578F39C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8" y="293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Text Box 26">
                <a:extLst>
                  <a:ext uri="{FF2B5EF4-FFF2-40B4-BE49-F238E27FC236}">
                    <a16:creationId xmlns:a16="http://schemas.microsoft.com/office/drawing/2014/main" id="{5AC2BD97-4A52-4507-B985-5AD827E727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" y="1167"/>
                <a:ext cx="8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Select protein of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interest</a:t>
                </a:r>
              </a:p>
            </p:txBody>
          </p:sp>
          <p:sp>
            <p:nvSpPr>
              <p:cNvPr id="25611" name="Text Box 27">
                <a:extLst>
                  <a:ext uri="{FF2B5EF4-FFF2-40B4-BE49-F238E27FC236}">
                    <a16:creationId xmlns:a16="http://schemas.microsoft.com/office/drawing/2014/main" id="{289A5681-E21D-4B21-9C46-2B6E75BEF7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" y="1629"/>
                <a:ext cx="747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Select tryptic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 peptide for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quantification</a:t>
                </a:r>
              </a:p>
            </p:txBody>
          </p:sp>
          <p:sp>
            <p:nvSpPr>
              <p:cNvPr id="25612" name="Text Box 28">
                <a:extLst>
                  <a:ext uri="{FF2B5EF4-FFF2-40B4-BE49-F238E27FC236}">
                    <a16:creationId xmlns:a16="http://schemas.microsoft.com/office/drawing/2014/main" id="{654BCF1F-FF1A-4E70-B98A-38058F19F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" y="2199"/>
                <a:ext cx="1101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Synthesize  reference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peptide with heavy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isotopes (</a:t>
                </a:r>
                <a:r>
                  <a:rPr lang="en-US" altLang="en-US" sz="1200" b="1" baseline="3000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13</a:t>
                </a: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C, </a:t>
                </a:r>
                <a:r>
                  <a:rPr lang="en-US" altLang="en-US" sz="1200" b="1" baseline="30000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15</a:t>
                </a: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N)</a:t>
                </a:r>
              </a:p>
            </p:txBody>
          </p:sp>
          <p:sp>
            <p:nvSpPr>
              <p:cNvPr id="25613" name="Text Box 29">
                <a:extLst>
                  <a:ext uri="{FF2B5EF4-FFF2-40B4-BE49-F238E27FC236}">
                    <a16:creationId xmlns:a16="http://schemas.microsoft.com/office/drawing/2014/main" id="{3E673752-A83E-42FC-AB91-C43FD0CCD6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" y="2721"/>
                <a:ext cx="13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Characterize fragmentation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spectrum for identification</a:t>
                </a:r>
              </a:p>
            </p:txBody>
          </p:sp>
          <p:sp>
            <p:nvSpPr>
              <p:cNvPr id="25614" name="Text Box 30">
                <a:extLst>
                  <a:ext uri="{FF2B5EF4-FFF2-40B4-BE49-F238E27FC236}">
                    <a16:creationId xmlns:a16="http://schemas.microsoft.com/office/drawing/2014/main" id="{9A7FA0CC-AFAF-4FC1-A3E1-4D37B0C5D3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" y="3357"/>
                <a:ext cx="16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Use extracted ion chromatogram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folHlink"/>
                    </a:solidFill>
                    <a:latin typeface="Arial" panose="020B0604020202020204" pitchFamily="34" charset="0"/>
                  </a:rPr>
                  <a:t>to test quant. conditions</a:t>
                </a:r>
              </a:p>
            </p:txBody>
          </p:sp>
        </p:grpSp>
        <p:sp>
          <p:nvSpPr>
            <p:cNvPr id="25608" name="Text Box 62">
              <a:extLst>
                <a:ext uri="{FF2B5EF4-FFF2-40B4-BE49-F238E27FC236}">
                  <a16:creationId xmlns:a16="http://schemas.microsoft.com/office/drawing/2014/main" id="{92484C53-2658-4FDB-8B3A-6EF5A0A7D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" y="3230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66FF33"/>
                  </a:solidFill>
                  <a:latin typeface="Arial" panose="020B0604020202020204" pitchFamily="34" charset="0"/>
                </a:rPr>
                <a:t>18.5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2A4286B0-6790-4C0E-96E3-CFB24EFAA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415925"/>
            <a:ext cx="7131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Qualities of Absolute Quantification</a:t>
            </a:r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B25B7EC1-F740-4152-B1F5-B274186550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Box 2">
            <a:extLst>
              <a:ext uri="{FF2B5EF4-FFF2-40B4-BE49-F238E27FC236}">
                <a16:creationId xmlns:a16="http://schemas.microsoft.com/office/drawing/2014/main" id="{45B73B37-FD7A-48D3-BCAB-4260DBBD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114425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Summary details:</a:t>
            </a:r>
          </a:p>
        </p:txBody>
      </p:sp>
      <p:sp>
        <p:nvSpPr>
          <p:cNvPr id="26629" name="TextBox 12">
            <a:extLst>
              <a:ext uri="{FF2B5EF4-FFF2-40B4-BE49-F238E27FC236}">
                <a16:creationId xmlns:a16="http://schemas.microsoft.com/office/drawing/2014/main" id="{B53D1DEB-9A7E-4B39-932A-E892A3AC4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3557588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Pros:</a:t>
            </a:r>
          </a:p>
        </p:txBody>
      </p:sp>
      <p:sp>
        <p:nvSpPr>
          <p:cNvPr id="26630" name="TextBox 14">
            <a:extLst>
              <a:ext uri="{FF2B5EF4-FFF2-40B4-BE49-F238E27FC236}">
                <a16:creationId xmlns:a16="http://schemas.microsoft.com/office/drawing/2014/main" id="{C2E9D5B6-BA40-4721-ACBE-286687AE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314950"/>
            <a:ext cx="83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B0F0"/>
                </a:solidFill>
                <a:latin typeface="Arial" panose="020B0604020202020204" pitchFamily="34" charset="0"/>
              </a:rPr>
              <a:t>Cons: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DDA84DFC-15FF-443D-90D2-FBAEC8E3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5372100"/>
            <a:ext cx="8248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b="1" dirty="0">
              <a:solidFill>
                <a:schemeClr val="bg1"/>
              </a:solidFill>
            </a:endParaRP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Setting up can be time consuming and challenging</a:t>
            </a:r>
          </a:p>
          <a:p>
            <a:pPr marL="117475" indent="-117475"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Synthetic peptide standards are expensive</a:t>
            </a:r>
          </a:p>
        </p:txBody>
      </p:sp>
      <p:grpSp>
        <p:nvGrpSpPr>
          <p:cNvPr id="26632" name="Group 1">
            <a:extLst>
              <a:ext uri="{FF2B5EF4-FFF2-40B4-BE49-F238E27FC236}">
                <a16:creationId xmlns:a16="http://schemas.microsoft.com/office/drawing/2014/main" id="{0A363013-8201-4518-BE15-9BBF8FCDD2E2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1398588"/>
            <a:ext cx="8328025" cy="2159000"/>
            <a:chOff x="688975" y="4117975"/>
            <a:chExt cx="8328025" cy="2159575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470C5245-B892-4F2C-86F1-203AD4304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75" y="4117975"/>
              <a:ext cx="8328025" cy="58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 Isotopically labeled amino acids are commercially available, synthesis of reference</a:t>
              </a:r>
            </a:p>
            <a:p>
              <a:pPr indent="117475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peptide is almost trivial </a:t>
              </a:r>
            </a:p>
          </p:txBody>
        </p:sp>
        <p:sp>
          <p:nvSpPr>
            <p:cNvPr id="26639" name="Text Box 8">
              <a:extLst>
                <a:ext uri="{FF2B5EF4-FFF2-40B4-BE49-F238E27FC236}">
                  <a16:creationId xmlns:a16="http://schemas.microsoft.com/office/drawing/2014/main" id="{CC2159F0-FFBF-479B-9E89-B7D259D52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75" y="4643438"/>
              <a:ext cx="778517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Arginine </a:t>
              </a:r>
              <a:r>
                <a:rPr lang="en-US" altLang="en-US" sz="16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13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en-US" sz="16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15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6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and lysine </a:t>
              </a:r>
              <a:r>
                <a:rPr lang="en-US" altLang="en-US" sz="16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13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en-US" sz="16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6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,</a:t>
              </a:r>
              <a:r>
                <a:rPr lang="en-US" altLang="en-US" sz="1600" b="1" baseline="30000">
                  <a:solidFill>
                    <a:schemeClr val="bg1"/>
                  </a:solidFill>
                  <a:latin typeface="Arial" panose="020B0604020202020204" pitchFamily="34" charset="0"/>
                </a:rPr>
                <a:t>15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sz="1600" b="1" baseline="-2500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increase peptide mass by 10 Daltons and 8 Dalton, respectively, as compared to light peptide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69B0A58A-7628-4715-BAED-7F89AEB05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75" y="5169180"/>
              <a:ext cx="8039100" cy="58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 Choose a tryptic peptide which resolves well by HPLC.  Avoid very hydrophobic</a:t>
              </a:r>
            </a:p>
            <a:p>
              <a:pPr indent="117475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600" b="1" dirty="0">
                  <a:solidFill>
                    <a:schemeClr val="bg1"/>
                  </a:solidFill>
                </a:rPr>
                <a:t>or very hydrophilic peptides.</a:t>
              </a:r>
            </a:p>
          </p:txBody>
        </p:sp>
        <p:sp>
          <p:nvSpPr>
            <p:cNvPr id="26641" name="Text Box 11">
              <a:extLst>
                <a:ext uri="{FF2B5EF4-FFF2-40B4-BE49-F238E27FC236}">
                  <a16:creationId xmlns:a16="http://schemas.microsoft.com/office/drawing/2014/main" id="{EDAFE8CE-0E73-40C8-BF7F-18196ACE22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75" y="5692775"/>
              <a:ext cx="362150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Choose peptide that ionizes well</a:t>
              </a:r>
            </a:p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Light and heavy peptides co-elute</a:t>
              </a:r>
            </a:p>
          </p:txBody>
        </p:sp>
      </p:grpSp>
      <p:grpSp>
        <p:nvGrpSpPr>
          <p:cNvPr id="26633" name="Group 13">
            <a:extLst>
              <a:ext uri="{FF2B5EF4-FFF2-40B4-BE49-F238E27FC236}">
                <a16:creationId xmlns:a16="http://schemas.microsoft.com/office/drawing/2014/main" id="{A91EC132-D9A1-4456-8798-C25AF0A4B16B}"/>
              </a:ext>
            </a:extLst>
          </p:cNvPr>
          <p:cNvGrpSpPr>
            <a:grpSpLocks/>
          </p:cNvGrpSpPr>
          <p:nvPr/>
        </p:nvGrpSpPr>
        <p:grpSpPr bwMode="auto">
          <a:xfrm>
            <a:off x="579438" y="3859213"/>
            <a:ext cx="8328025" cy="1452562"/>
            <a:chOff x="434" y="1319"/>
            <a:chExt cx="5246" cy="915"/>
          </a:xfrm>
        </p:grpSpPr>
        <p:sp>
          <p:nvSpPr>
            <p:cNvPr id="26634" name="Text Box 14">
              <a:extLst>
                <a:ext uri="{FF2B5EF4-FFF2-40B4-BE49-F238E27FC236}">
                  <a16:creationId xmlns:a16="http://schemas.microsoft.com/office/drawing/2014/main" id="{515B2837-176C-45ED-8B8F-20738C2EB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1868"/>
              <a:ext cx="453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Method can be applied to quantifying </a:t>
              </a:r>
              <a:r>
                <a:rPr lang="en-US" altLang="en-US" sz="1600" b="1" u="sng">
                  <a:solidFill>
                    <a:schemeClr val="bg1"/>
                  </a:solidFill>
                  <a:latin typeface="Arial" panose="020B0604020202020204" pitchFamily="34" charset="0"/>
                </a:rPr>
                <a:t>protein modifications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FFFF"/>
                  </a:solidFill>
                  <a:latin typeface="Arial" panose="020B0604020202020204" pitchFamily="34" charset="0"/>
                </a:rPr>
                <a:t>(For phosporylation, see S.A. Gerber, et al: PNAS 100 (2003) 6940-6945)</a:t>
              </a: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 </a:t>
              </a:r>
            </a:p>
          </p:txBody>
        </p:sp>
        <p:sp>
          <p:nvSpPr>
            <p:cNvPr id="26635" name="Text Box 17">
              <a:extLst>
                <a:ext uri="{FF2B5EF4-FFF2-40B4-BE49-F238E27FC236}">
                  <a16:creationId xmlns:a16="http://schemas.microsoft.com/office/drawing/2014/main" id="{738ED1B6-1115-4A13-9501-79D59AB6E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1319"/>
              <a:ext cx="5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Absolute quantification (not relative!) can be achieved; high precision &amp; accuracy </a:t>
              </a:r>
            </a:p>
          </p:txBody>
        </p:sp>
        <p:sp>
          <p:nvSpPr>
            <p:cNvPr id="26636" name="Text Box 18">
              <a:extLst>
                <a:ext uri="{FF2B5EF4-FFF2-40B4-BE49-F238E27FC236}">
                  <a16:creationId xmlns:a16="http://schemas.microsoft.com/office/drawing/2014/main" id="{759C407C-6706-4371-A019-EDBE0892B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1502"/>
              <a:ext cx="38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Multiplexing can be performed (multiple synthetic peptides)</a:t>
              </a:r>
            </a:p>
          </p:txBody>
        </p:sp>
        <p:sp>
          <p:nvSpPr>
            <p:cNvPr id="26637" name="Text Box 19">
              <a:extLst>
                <a:ext uri="{FF2B5EF4-FFF2-40B4-BE49-F238E27FC236}">
                  <a16:creationId xmlns:a16="http://schemas.microsoft.com/office/drawing/2014/main" id="{EEE2C836-60E5-4F12-80F2-F85107136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" y="1685"/>
              <a:ext cx="36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 Method can be applied to clinical samples (serum, urine)</a:t>
              </a: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>
            <a:extLst>
              <a:ext uri="{FF2B5EF4-FFF2-40B4-BE49-F238E27FC236}">
                <a16:creationId xmlns:a16="http://schemas.microsoft.com/office/drawing/2014/main" id="{8986FFC1-1837-4714-B8CD-442E9CEE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75" y="415925"/>
            <a:ext cx="492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Quantification Summary</a:t>
            </a: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4BED78BD-B678-4300-9948-56A80F909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3597F0-594E-449F-864B-65054A535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845434"/>
              </p:ext>
            </p:extLst>
          </p:nvPr>
        </p:nvGraphicFramePr>
        <p:xfrm>
          <a:off x="330200" y="1708150"/>
          <a:ext cx="8483600" cy="249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193">
                  <a:extLst>
                    <a:ext uri="{9D8B030D-6E8A-4147-A177-3AD203B41FA5}">
                      <a16:colId xmlns:a16="http://schemas.microsoft.com/office/drawing/2014/main" val="1672473476"/>
                    </a:ext>
                  </a:extLst>
                </a:gridCol>
                <a:gridCol w="1125915">
                  <a:extLst>
                    <a:ext uri="{9D8B030D-6E8A-4147-A177-3AD203B41FA5}">
                      <a16:colId xmlns:a16="http://schemas.microsoft.com/office/drawing/2014/main" val="1456293588"/>
                    </a:ext>
                  </a:extLst>
                </a:gridCol>
                <a:gridCol w="1385538">
                  <a:extLst>
                    <a:ext uri="{9D8B030D-6E8A-4147-A177-3AD203B41FA5}">
                      <a16:colId xmlns:a16="http://schemas.microsoft.com/office/drawing/2014/main" val="944436104"/>
                    </a:ext>
                  </a:extLst>
                </a:gridCol>
                <a:gridCol w="1462449">
                  <a:extLst>
                    <a:ext uri="{9D8B030D-6E8A-4147-A177-3AD203B41FA5}">
                      <a16:colId xmlns:a16="http://schemas.microsoft.com/office/drawing/2014/main" val="3941933157"/>
                    </a:ext>
                  </a:extLst>
                </a:gridCol>
                <a:gridCol w="1346558">
                  <a:extLst>
                    <a:ext uri="{9D8B030D-6E8A-4147-A177-3AD203B41FA5}">
                      <a16:colId xmlns:a16="http://schemas.microsoft.com/office/drawing/2014/main" val="98363309"/>
                    </a:ext>
                  </a:extLst>
                </a:gridCol>
                <a:gridCol w="1703947">
                  <a:extLst>
                    <a:ext uri="{9D8B030D-6E8A-4147-A177-3AD203B41FA5}">
                      <a16:colId xmlns:a16="http://schemas.microsoft.com/office/drawing/2014/main" val="4034463712"/>
                    </a:ext>
                  </a:extLst>
                </a:gridCol>
              </a:tblGrid>
              <a:tr h="64006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Spectral</a:t>
                      </a:r>
                      <a:r>
                        <a:rPr lang="en-US" sz="1800" baseline="0" dirty="0"/>
                        <a:t> Counts</a:t>
                      </a:r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Label-free Quant.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iTRAQ</a:t>
                      </a:r>
                      <a:r>
                        <a:rPr lang="en-US" sz="1800" dirty="0"/>
                        <a:t>/TMT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SILAC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AQUA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591095108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b="1" dirty="0"/>
                        <a:t>Cost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ø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ø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$$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$$$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3420905476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b="1" dirty="0"/>
                        <a:t>Multiplexing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None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8/18 samples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2-3 samples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50-100 proteins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3022158996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b="1" dirty="0"/>
                        <a:t>Sample Prep.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Medium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High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2918798471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r>
                        <a:rPr lang="en-US" sz="1800" b="1" dirty="0"/>
                        <a:t>Precision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Low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Good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Good</a:t>
                      </a:r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Excellent</a:t>
                      </a:r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3938340125"/>
                  </a:ext>
                </a:extLst>
              </a:tr>
              <a:tr h="37078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3" marR="91443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3" marR="91443" marT="45713" marB="45713"/>
                </a:tc>
                <a:extLst>
                  <a:ext uri="{0D108BD9-81ED-4DB2-BD59-A6C34878D82A}">
                    <a16:rowId xmlns:a16="http://schemas.microsoft.com/office/drawing/2014/main" val="1114081924"/>
                  </a:ext>
                </a:extLst>
              </a:tr>
            </a:tbl>
          </a:graphicData>
        </a:graphic>
      </p:graphicFrame>
      <p:sp>
        <p:nvSpPr>
          <p:cNvPr id="27703" name="TextBox 4">
            <a:extLst>
              <a:ext uri="{FF2B5EF4-FFF2-40B4-BE49-F238E27FC236}">
                <a16:creationId xmlns:a16="http://schemas.microsoft.com/office/drawing/2014/main" id="{E272EC59-66EE-490F-98D8-328CA66C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25" y="5291138"/>
            <a:ext cx="5391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When is “better” the enemy of “good enough”?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D5463E3-FCF4-4CC5-BD19-125A3C04D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477838"/>
            <a:ext cx="776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Protein Fractionation by 1D SDS-PAGE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0CF90DE1-F9BD-4B27-9698-3B0736A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079500"/>
            <a:ext cx="8216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SDS-PAGE = Sodium Dodecyl Sulfate Polyacrylamide Gel Electrophoresis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3614A8EB-3DC5-4758-B695-B23C4BB1C0FE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1546225"/>
            <a:ext cx="7566025" cy="858838"/>
            <a:chOff x="867" y="974"/>
            <a:chExt cx="4766" cy="541"/>
          </a:xfrm>
        </p:grpSpPr>
        <p:sp>
          <p:nvSpPr>
            <p:cNvPr id="12487" name="Freeform 5">
              <a:extLst>
                <a:ext uri="{FF2B5EF4-FFF2-40B4-BE49-F238E27FC236}">
                  <a16:creationId xmlns:a16="http://schemas.microsoft.com/office/drawing/2014/main" id="{BB5DD65F-E9C8-4177-A41D-5AF4AA5D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1128"/>
              <a:ext cx="423" cy="258"/>
            </a:xfrm>
            <a:custGeom>
              <a:avLst/>
              <a:gdLst>
                <a:gd name="T0" fmla="*/ 1 w 570"/>
                <a:gd name="T1" fmla="*/ 0 h 348"/>
                <a:gd name="T2" fmla="*/ 1 w 570"/>
                <a:gd name="T3" fmla="*/ 1 h 348"/>
                <a:gd name="T4" fmla="*/ 1 w 570"/>
                <a:gd name="T5" fmla="*/ 1 h 348"/>
                <a:gd name="T6" fmla="*/ 1 w 570"/>
                <a:gd name="T7" fmla="*/ 1 h 348"/>
                <a:gd name="T8" fmla="*/ 1 w 570"/>
                <a:gd name="T9" fmla="*/ 1 h 348"/>
                <a:gd name="T10" fmla="*/ 1 w 570"/>
                <a:gd name="T11" fmla="*/ 1 h 348"/>
                <a:gd name="T12" fmla="*/ 1 w 570"/>
                <a:gd name="T13" fmla="*/ 1 h 348"/>
                <a:gd name="T14" fmla="*/ 1 w 570"/>
                <a:gd name="T15" fmla="*/ 1 h 348"/>
                <a:gd name="T16" fmla="*/ 1 w 570"/>
                <a:gd name="T17" fmla="*/ 1 h 348"/>
                <a:gd name="T18" fmla="*/ 1 w 570"/>
                <a:gd name="T19" fmla="*/ 1 h 348"/>
                <a:gd name="T20" fmla="*/ 1 w 570"/>
                <a:gd name="T21" fmla="*/ 1 h 348"/>
                <a:gd name="T22" fmla="*/ 1 w 570"/>
                <a:gd name="T23" fmla="*/ 1 h 348"/>
                <a:gd name="T24" fmla="*/ 1 w 570"/>
                <a:gd name="T25" fmla="*/ 1 h 348"/>
                <a:gd name="T26" fmla="*/ 1 w 570"/>
                <a:gd name="T27" fmla="*/ 1 h 348"/>
                <a:gd name="T28" fmla="*/ 1 w 570"/>
                <a:gd name="T29" fmla="*/ 1 h 3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0"/>
                <a:gd name="T46" fmla="*/ 0 h 348"/>
                <a:gd name="T47" fmla="*/ 570 w 570"/>
                <a:gd name="T48" fmla="*/ 348 h 3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0" h="348">
                  <a:moveTo>
                    <a:pt x="469" y="0"/>
                  </a:moveTo>
                  <a:cubicBezTo>
                    <a:pt x="436" y="3"/>
                    <a:pt x="402" y="1"/>
                    <a:pt x="369" y="9"/>
                  </a:cubicBezTo>
                  <a:cubicBezTo>
                    <a:pt x="339" y="16"/>
                    <a:pt x="314" y="82"/>
                    <a:pt x="314" y="82"/>
                  </a:cubicBezTo>
                  <a:cubicBezTo>
                    <a:pt x="283" y="177"/>
                    <a:pt x="264" y="277"/>
                    <a:pt x="158" y="311"/>
                  </a:cubicBezTo>
                  <a:cubicBezTo>
                    <a:pt x="144" y="308"/>
                    <a:pt x="102" y="302"/>
                    <a:pt x="85" y="293"/>
                  </a:cubicBezTo>
                  <a:cubicBezTo>
                    <a:pt x="14" y="257"/>
                    <a:pt x="101" y="288"/>
                    <a:pt x="30" y="265"/>
                  </a:cubicBezTo>
                  <a:cubicBezTo>
                    <a:pt x="5" y="191"/>
                    <a:pt x="0" y="110"/>
                    <a:pt x="76" y="82"/>
                  </a:cubicBezTo>
                  <a:cubicBezTo>
                    <a:pt x="158" y="95"/>
                    <a:pt x="120" y="85"/>
                    <a:pt x="195" y="110"/>
                  </a:cubicBezTo>
                  <a:cubicBezTo>
                    <a:pt x="204" y="113"/>
                    <a:pt x="222" y="119"/>
                    <a:pt x="222" y="119"/>
                  </a:cubicBezTo>
                  <a:cubicBezTo>
                    <a:pt x="281" y="175"/>
                    <a:pt x="253" y="156"/>
                    <a:pt x="268" y="274"/>
                  </a:cubicBezTo>
                  <a:cubicBezTo>
                    <a:pt x="272" y="305"/>
                    <a:pt x="323" y="348"/>
                    <a:pt x="323" y="348"/>
                  </a:cubicBezTo>
                  <a:cubicBezTo>
                    <a:pt x="348" y="345"/>
                    <a:pt x="435" y="337"/>
                    <a:pt x="469" y="329"/>
                  </a:cubicBezTo>
                  <a:cubicBezTo>
                    <a:pt x="488" y="324"/>
                    <a:pt x="506" y="317"/>
                    <a:pt x="524" y="311"/>
                  </a:cubicBezTo>
                  <a:cubicBezTo>
                    <a:pt x="533" y="308"/>
                    <a:pt x="551" y="302"/>
                    <a:pt x="551" y="302"/>
                  </a:cubicBezTo>
                  <a:cubicBezTo>
                    <a:pt x="557" y="296"/>
                    <a:pt x="570" y="284"/>
                    <a:pt x="570" y="284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8" name="Freeform 6">
              <a:extLst>
                <a:ext uri="{FF2B5EF4-FFF2-40B4-BE49-F238E27FC236}">
                  <a16:creationId xmlns:a16="http://schemas.microsoft.com/office/drawing/2014/main" id="{9D0E7711-09E7-4696-942D-17EB84A6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974"/>
              <a:ext cx="468" cy="519"/>
            </a:xfrm>
            <a:custGeom>
              <a:avLst/>
              <a:gdLst>
                <a:gd name="T0" fmla="*/ 1 w 630"/>
                <a:gd name="T1" fmla="*/ 0 h 699"/>
                <a:gd name="T2" fmla="*/ 1 w 630"/>
                <a:gd name="T3" fmla="*/ 1 h 699"/>
                <a:gd name="T4" fmla="*/ 1 w 630"/>
                <a:gd name="T5" fmla="*/ 1 h 699"/>
                <a:gd name="T6" fmla="*/ 1 w 630"/>
                <a:gd name="T7" fmla="*/ 1 h 699"/>
                <a:gd name="T8" fmla="*/ 1 w 630"/>
                <a:gd name="T9" fmla="*/ 1 h 699"/>
                <a:gd name="T10" fmla="*/ 1 w 630"/>
                <a:gd name="T11" fmla="*/ 1 h 699"/>
                <a:gd name="T12" fmla="*/ 1 w 630"/>
                <a:gd name="T13" fmla="*/ 1 h 699"/>
                <a:gd name="T14" fmla="*/ 1 w 630"/>
                <a:gd name="T15" fmla="*/ 1 h 699"/>
                <a:gd name="T16" fmla="*/ 1 w 630"/>
                <a:gd name="T17" fmla="*/ 1 h 699"/>
                <a:gd name="T18" fmla="*/ 1 w 630"/>
                <a:gd name="T19" fmla="*/ 1 h 699"/>
                <a:gd name="T20" fmla="*/ 1 w 630"/>
                <a:gd name="T21" fmla="*/ 1 h 699"/>
                <a:gd name="T22" fmla="*/ 1 w 630"/>
                <a:gd name="T23" fmla="*/ 1 h 699"/>
                <a:gd name="T24" fmla="*/ 1 w 630"/>
                <a:gd name="T25" fmla="*/ 1 h 699"/>
                <a:gd name="T26" fmla="*/ 1 w 630"/>
                <a:gd name="T27" fmla="*/ 1 h 699"/>
                <a:gd name="T28" fmla="*/ 1 w 630"/>
                <a:gd name="T29" fmla="*/ 1 h 699"/>
                <a:gd name="T30" fmla="*/ 1 w 630"/>
                <a:gd name="T31" fmla="*/ 1 h 699"/>
                <a:gd name="T32" fmla="*/ 1 w 630"/>
                <a:gd name="T33" fmla="*/ 1 h 699"/>
                <a:gd name="T34" fmla="*/ 1 w 630"/>
                <a:gd name="T35" fmla="*/ 1 h 699"/>
                <a:gd name="T36" fmla="*/ 1 w 630"/>
                <a:gd name="T37" fmla="*/ 1 h 6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699"/>
                <a:gd name="T59" fmla="*/ 630 w 630"/>
                <a:gd name="T60" fmla="*/ 699 h 6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699">
                  <a:moveTo>
                    <a:pt x="255" y="0"/>
                  </a:moveTo>
                  <a:cubicBezTo>
                    <a:pt x="258" y="104"/>
                    <a:pt x="256" y="208"/>
                    <a:pt x="264" y="311"/>
                  </a:cubicBezTo>
                  <a:cubicBezTo>
                    <a:pt x="270" y="392"/>
                    <a:pt x="341" y="418"/>
                    <a:pt x="392" y="466"/>
                  </a:cubicBezTo>
                  <a:cubicBezTo>
                    <a:pt x="555" y="458"/>
                    <a:pt x="534" y="492"/>
                    <a:pt x="602" y="420"/>
                  </a:cubicBezTo>
                  <a:cubicBezTo>
                    <a:pt x="630" y="336"/>
                    <a:pt x="568" y="303"/>
                    <a:pt x="501" y="274"/>
                  </a:cubicBezTo>
                  <a:cubicBezTo>
                    <a:pt x="484" y="266"/>
                    <a:pt x="465" y="262"/>
                    <a:pt x="447" y="256"/>
                  </a:cubicBezTo>
                  <a:cubicBezTo>
                    <a:pt x="438" y="253"/>
                    <a:pt x="419" y="247"/>
                    <a:pt x="419" y="247"/>
                  </a:cubicBezTo>
                  <a:cubicBezTo>
                    <a:pt x="287" y="252"/>
                    <a:pt x="157" y="269"/>
                    <a:pt x="26" y="256"/>
                  </a:cubicBezTo>
                  <a:cubicBezTo>
                    <a:pt x="0" y="176"/>
                    <a:pt x="18" y="154"/>
                    <a:pt x="90" y="137"/>
                  </a:cubicBezTo>
                  <a:cubicBezTo>
                    <a:pt x="175" y="140"/>
                    <a:pt x="261" y="139"/>
                    <a:pt x="346" y="146"/>
                  </a:cubicBezTo>
                  <a:cubicBezTo>
                    <a:pt x="365" y="148"/>
                    <a:pt x="401" y="164"/>
                    <a:pt x="401" y="164"/>
                  </a:cubicBezTo>
                  <a:cubicBezTo>
                    <a:pt x="409" y="172"/>
                    <a:pt x="436" y="199"/>
                    <a:pt x="437" y="210"/>
                  </a:cubicBezTo>
                  <a:cubicBezTo>
                    <a:pt x="444" y="270"/>
                    <a:pt x="357" y="362"/>
                    <a:pt x="309" y="393"/>
                  </a:cubicBezTo>
                  <a:cubicBezTo>
                    <a:pt x="285" y="428"/>
                    <a:pt x="276" y="463"/>
                    <a:pt x="245" y="494"/>
                  </a:cubicBezTo>
                  <a:cubicBezTo>
                    <a:pt x="222" y="563"/>
                    <a:pt x="215" y="560"/>
                    <a:pt x="236" y="649"/>
                  </a:cubicBezTo>
                  <a:cubicBezTo>
                    <a:pt x="241" y="672"/>
                    <a:pt x="292" y="680"/>
                    <a:pt x="309" y="686"/>
                  </a:cubicBezTo>
                  <a:cubicBezTo>
                    <a:pt x="418" y="677"/>
                    <a:pt x="420" y="699"/>
                    <a:pt x="465" y="631"/>
                  </a:cubicBezTo>
                  <a:cubicBezTo>
                    <a:pt x="508" y="500"/>
                    <a:pt x="453" y="334"/>
                    <a:pt x="529" y="219"/>
                  </a:cubicBezTo>
                  <a:cubicBezTo>
                    <a:pt x="546" y="193"/>
                    <a:pt x="564" y="186"/>
                    <a:pt x="584" y="164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9" name="Freeform 7">
              <a:extLst>
                <a:ext uri="{FF2B5EF4-FFF2-40B4-BE49-F238E27FC236}">
                  <a16:creationId xmlns:a16="http://schemas.microsoft.com/office/drawing/2014/main" id="{327CB931-D302-40B2-841B-2168BD95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1101"/>
              <a:ext cx="530" cy="414"/>
            </a:xfrm>
            <a:custGeom>
              <a:avLst/>
              <a:gdLst>
                <a:gd name="T0" fmla="*/ 1 w 714"/>
                <a:gd name="T1" fmla="*/ 0 h 558"/>
                <a:gd name="T2" fmla="*/ 1 w 714"/>
                <a:gd name="T3" fmla="*/ 1 h 558"/>
                <a:gd name="T4" fmla="*/ 1 w 714"/>
                <a:gd name="T5" fmla="*/ 1 h 558"/>
                <a:gd name="T6" fmla="*/ 1 w 714"/>
                <a:gd name="T7" fmla="*/ 1 h 558"/>
                <a:gd name="T8" fmla="*/ 1 w 714"/>
                <a:gd name="T9" fmla="*/ 1 h 558"/>
                <a:gd name="T10" fmla="*/ 1 w 714"/>
                <a:gd name="T11" fmla="*/ 1 h 558"/>
                <a:gd name="T12" fmla="*/ 1 w 714"/>
                <a:gd name="T13" fmla="*/ 1 h 558"/>
                <a:gd name="T14" fmla="*/ 1 w 714"/>
                <a:gd name="T15" fmla="*/ 1 h 558"/>
                <a:gd name="T16" fmla="*/ 1 w 714"/>
                <a:gd name="T17" fmla="*/ 1 h 558"/>
                <a:gd name="T18" fmla="*/ 1 w 714"/>
                <a:gd name="T19" fmla="*/ 1 h 558"/>
                <a:gd name="T20" fmla="*/ 1 w 714"/>
                <a:gd name="T21" fmla="*/ 1 h 558"/>
                <a:gd name="T22" fmla="*/ 1 w 714"/>
                <a:gd name="T23" fmla="*/ 1 h 558"/>
                <a:gd name="T24" fmla="*/ 1 w 714"/>
                <a:gd name="T25" fmla="*/ 1 h 558"/>
                <a:gd name="T26" fmla="*/ 1 w 714"/>
                <a:gd name="T27" fmla="*/ 1 h 558"/>
                <a:gd name="T28" fmla="*/ 1 w 714"/>
                <a:gd name="T29" fmla="*/ 1 h 558"/>
                <a:gd name="T30" fmla="*/ 1 w 714"/>
                <a:gd name="T31" fmla="*/ 1 h 558"/>
                <a:gd name="T32" fmla="*/ 1 w 714"/>
                <a:gd name="T33" fmla="*/ 1 h 558"/>
                <a:gd name="T34" fmla="*/ 1 w 714"/>
                <a:gd name="T35" fmla="*/ 1 h 558"/>
                <a:gd name="T36" fmla="*/ 1 w 714"/>
                <a:gd name="T37" fmla="*/ 1 h 558"/>
                <a:gd name="T38" fmla="*/ 1 w 714"/>
                <a:gd name="T39" fmla="*/ 1 h 558"/>
                <a:gd name="T40" fmla="*/ 1 w 714"/>
                <a:gd name="T41" fmla="*/ 1 h 558"/>
                <a:gd name="T42" fmla="*/ 1 w 714"/>
                <a:gd name="T43" fmla="*/ 1 h 558"/>
                <a:gd name="T44" fmla="*/ 1 w 714"/>
                <a:gd name="T45" fmla="*/ 1 h 558"/>
                <a:gd name="T46" fmla="*/ 1 w 714"/>
                <a:gd name="T47" fmla="*/ 1 h 558"/>
                <a:gd name="T48" fmla="*/ 1 w 714"/>
                <a:gd name="T49" fmla="*/ 1 h 558"/>
                <a:gd name="T50" fmla="*/ 1 w 714"/>
                <a:gd name="T51" fmla="*/ 1 h 558"/>
                <a:gd name="T52" fmla="*/ 1 w 714"/>
                <a:gd name="T53" fmla="*/ 1 h 558"/>
                <a:gd name="T54" fmla="*/ 1 w 714"/>
                <a:gd name="T55" fmla="*/ 1 h 558"/>
                <a:gd name="T56" fmla="*/ 1 w 714"/>
                <a:gd name="T57" fmla="*/ 1 h 558"/>
                <a:gd name="T58" fmla="*/ 1 w 714"/>
                <a:gd name="T59" fmla="*/ 1 h 558"/>
                <a:gd name="T60" fmla="*/ 1 w 714"/>
                <a:gd name="T61" fmla="*/ 1 h 558"/>
                <a:gd name="T62" fmla="*/ 1 w 714"/>
                <a:gd name="T63" fmla="*/ 1 h 558"/>
                <a:gd name="T64" fmla="*/ 1 w 714"/>
                <a:gd name="T65" fmla="*/ 1 h 558"/>
                <a:gd name="T66" fmla="*/ 1 w 714"/>
                <a:gd name="T67" fmla="*/ 1 h 558"/>
                <a:gd name="T68" fmla="*/ 1 w 714"/>
                <a:gd name="T69" fmla="*/ 1 h 558"/>
                <a:gd name="T70" fmla="*/ 1 w 714"/>
                <a:gd name="T71" fmla="*/ 1 h 558"/>
                <a:gd name="T72" fmla="*/ 1 w 714"/>
                <a:gd name="T73" fmla="*/ 1 h 5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4"/>
                <a:gd name="T112" fmla="*/ 0 h 558"/>
                <a:gd name="T113" fmla="*/ 714 w 714"/>
                <a:gd name="T114" fmla="*/ 558 h 5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4" h="558">
                  <a:moveTo>
                    <a:pt x="229" y="0"/>
                  </a:moveTo>
                  <a:cubicBezTo>
                    <a:pt x="213" y="1"/>
                    <a:pt x="127" y="0"/>
                    <a:pt x="92" y="18"/>
                  </a:cubicBezTo>
                  <a:cubicBezTo>
                    <a:pt x="63" y="33"/>
                    <a:pt x="19" y="82"/>
                    <a:pt x="19" y="82"/>
                  </a:cubicBezTo>
                  <a:cubicBezTo>
                    <a:pt x="3" y="132"/>
                    <a:pt x="0" y="179"/>
                    <a:pt x="46" y="210"/>
                  </a:cubicBezTo>
                  <a:cubicBezTo>
                    <a:pt x="66" y="267"/>
                    <a:pt x="114" y="265"/>
                    <a:pt x="165" y="284"/>
                  </a:cubicBezTo>
                  <a:cubicBezTo>
                    <a:pt x="208" y="272"/>
                    <a:pt x="224" y="281"/>
                    <a:pt x="238" y="238"/>
                  </a:cubicBezTo>
                  <a:cubicBezTo>
                    <a:pt x="256" y="9"/>
                    <a:pt x="267" y="101"/>
                    <a:pt x="577" y="110"/>
                  </a:cubicBezTo>
                  <a:cubicBezTo>
                    <a:pt x="621" y="139"/>
                    <a:pt x="626" y="140"/>
                    <a:pt x="613" y="192"/>
                  </a:cubicBezTo>
                  <a:cubicBezTo>
                    <a:pt x="580" y="189"/>
                    <a:pt x="545" y="193"/>
                    <a:pt x="513" y="183"/>
                  </a:cubicBezTo>
                  <a:cubicBezTo>
                    <a:pt x="492" y="177"/>
                    <a:pt x="476" y="158"/>
                    <a:pt x="458" y="146"/>
                  </a:cubicBezTo>
                  <a:cubicBezTo>
                    <a:pt x="442" y="135"/>
                    <a:pt x="419" y="139"/>
                    <a:pt x="403" y="128"/>
                  </a:cubicBezTo>
                  <a:cubicBezTo>
                    <a:pt x="348" y="92"/>
                    <a:pt x="303" y="90"/>
                    <a:pt x="238" y="82"/>
                  </a:cubicBezTo>
                  <a:cubicBezTo>
                    <a:pt x="157" y="92"/>
                    <a:pt x="151" y="80"/>
                    <a:pt x="129" y="146"/>
                  </a:cubicBezTo>
                  <a:cubicBezTo>
                    <a:pt x="132" y="155"/>
                    <a:pt x="130" y="168"/>
                    <a:pt x="138" y="174"/>
                  </a:cubicBezTo>
                  <a:cubicBezTo>
                    <a:pt x="199" y="218"/>
                    <a:pt x="394" y="209"/>
                    <a:pt x="421" y="210"/>
                  </a:cubicBezTo>
                  <a:cubicBezTo>
                    <a:pt x="439" y="216"/>
                    <a:pt x="458" y="223"/>
                    <a:pt x="476" y="229"/>
                  </a:cubicBezTo>
                  <a:cubicBezTo>
                    <a:pt x="485" y="232"/>
                    <a:pt x="504" y="238"/>
                    <a:pt x="504" y="238"/>
                  </a:cubicBezTo>
                  <a:cubicBezTo>
                    <a:pt x="513" y="265"/>
                    <a:pt x="525" y="272"/>
                    <a:pt x="485" y="274"/>
                  </a:cubicBezTo>
                  <a:cubicBezTo>
                    <a:pt x="351" y="280"/>
                    <a:pt x="217" y="281"/>
                    <a:pt x="83" y="284"/>
                  </a:cubicBezTo>
                  <a:cubicBezTo>
                    <a:pt x="41" y="298"/>
                    <a:pt x="50" y="308"/>
                    <a:pt x="37" y="348"/>
                  </a:cubicBezTo>
                  <a:cubicBezTo>
                    <a:pt x="48" y="428"/>
                    <a:pt x="42" y="426"/>
                    <a:pt x="120" y="439"/>
                  </a:cubicBezTo>
                  <a:cubicBezTo>
                    <a:pt x="214" y="431"/>
                    <a:pt x="229" y="434"/>
                    <a:pt x="293" y="384"/>
                  </a:cubicBezTo>
                  <a:cubicBezTo>
                    <a:pt x="314" y="367"/>
                    <a:pt x="366" y="348"/>
                    <a:pt x="366" y="348"/>
                  </a:cubicBezTo>
                  <a:cubicBezTo>
                    <a:pt x="536" y="358"/>
                    <a:pt x="505" y="327"/>
                    <a:pt x="586" y="412"/>
                  </a:cubicBezTo>
                  <a:cubicBezTo>
                    <a:pt x="615" y="499"/>
                    <a:pt x="454" y="450"/>
                    <a:pt x="421" y="448"/>
                  </a:cubicBezTo>
                  <a:cubicBezTo>
                    <a:pt x="354" y="426"/>
                    <a:pt x="437" y="456"/>
                    <a:pt x="366" y="421"/>
                  </a:cubicBezTo>
                  <a:cubicBezTo>
                    <a:pt x="307" y="392"/>
                    <a:pt x="238" y="377"/>
                    <a:pt x="174" y="366"/>
                  </a:cubicBezTo>
                  <a:cubicBezTo>
                    <a:pt x="162" y="369"/>
                    <a:pt x="148" y="367"/>
                    <a:pt x="138" y="375"/>
                  </a:cubicBezTo>
                  <a:cubicBezTo>
                    <a:pt x="112" y="396"/>
                    <a:pt x="132" y="480"/>
                    <a:pt x="156" y="503"/>
                  </a:cubicBezTo>
                  <a:cubicBezTo>
                    <a:pt x="164" y="511"/>
                    <a:pt x="175" y="514"/>
                    <a:pt x="184" y="521"/>
                  </a:cubicBezTo>
                  <a:cubicBezTo>
                    <a:pt x="191" y="526"/>
                    <a:pt x="194" y="536"/>
                    <a:pt x="202" y="540"/>
                  </a:cubicBezTo>
                  <a:cubicBezTo>
                    <a:pt x="219" y="549"/>
                    <a:pt x="257" y="558"/>
                    <a:pt x="257" y="558"/>
                  </a:cubicBezTo>
                  <a:cubicBezTo>
                    <a:pt x="281" y="555"/>
                    <a:pt x="306" y="556"/>
                    <a:pt x="330" y="549"/>
                  </a:cubicBezTo>
                  <a:cubicBezTo>
                    <a:pt x="358" y="541"/>
                    <a:pt x="374" y="513"/>
                    <a:pt x="403" y="503"/>
                  </a:cubicBezTo>
                  <a:cubicBezTo>
                    <a:pt x="436" y="454"/>
                    <a:pt x="502" y="421"/>
                    <a:pt x="549" y="384"/>
                  </a:cubicBezTo>
                  <a:cubicBezTo>
                    <a:pt x="569" y="369"/>
                    <a:pt x="591" y="340"/>
                    <a:pt x="613" y="329"/>
                  </a:cubicBezTo>
                  <a:cubicBezTo>
                    <a:pt x="641" y="315"/>
                    <a:pt x="688" y="320"/>
                    <a:pt x="714" y="32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0" name="Text Box 8">
              <a:extLst>
                <a:ext uri="{FF2B5EF4-FFF2-40B4-BE49-F238E27FC236}">
                  <a16:creationId xmlns:a16="http://schemas.microsoft.com/office/drawing/2014/main" id="{C9160ACE-B9C8-4F7E-A162-661497A655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0" y="1085"/>
              <a:ext cx="1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CC00CC"/>
                  </a:solidFill>
                </a:rPr>
                <a:t>Protein Mixture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C6812755-40AE-4726-96FF-837D8A264E82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2508250"/>
            <a:ext cx="6051550" cy="755650"/>
            <a:chOff x="1948" y="1580"/>
            <a:chExt cx="3812" cy="476"/>
          </a:xfrm>
        </p:grpSpPr>
        <p:sp>
          <p:nvSpPr>
            <p:cNvPr id="12485" name="Text Box 10">
              <a:extLst>
                <a:ext uri="{FF2B5EF4-FFF2-40B4-BE49-F238E27FC236}">
                  <a16:creationId xmlns:a16="http://schemas.microsoft.com/office/drawing/2014/main" id="{FA07C07B-A6D1-47E2-A22B-4F5CC30B7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580"/>
              <a:ext cx="22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Denature with SDS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(negatively charged detergent)</a:t>
              </a:r>
            </a:p>
          </p:txBody>
        </p:sp>
        <p:sp>
          <p:nvSpPr>
            <p:cNvPr id="12486" name="AutoShape 11">
              <a:extLst>
                <a:ext uri="{FF2B5EF4-FFF2-40B4-BE49-F238E27FC236}">
                  <a16:creationId xmlns:a16="http://schemas.microsoft.com/office/drawing/2014/main" id="{18F1137B-00BE-4971-916A-AD90520AE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8" y="1580"/>
              <a:ext cx="850" cy="47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F73338D4-336F-454A-B4D3-B647B7A0F07A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959100"/>
            <a:ext cx="8294688" cy="1539875"/>
            <a:chOff x="40" y="1864"/>
            <a:chExt cx="5225" cy="970"/>
          </a:xfrm>
        </p:grpSpPr>
        <p:grpSp>
          <p:nvGrpSpPr>
            <p:cNvPr id="12347" name="Group 13">
              <a:extLst>
                <a:ext uri="{FF2B5EF4-FFF2-40B4-BE49-F238E27FC236}">
                  <a16:creationId xmlns:a16="http://schemas.microsoft.com/office/drawing/2014/main" id="{D2C294EB-9508-4C5D-B7F0-6E6A35B58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" y="1864"/>
              <a:ext cx="1297" cy="890"/>
              <a:chOff x="40" y="2072"/>
              <a:chExt cx="1297" cy="890"/>
            </a:xfrm>
          </p:grpSpPr>
          <p:sp>
            <p:nvSpPr>
              <p:cNvPr id="12454" name="Freeform 14">
                <a:extLst>
                  <a:ext uri="{FF2B5EF4-FFF2-40B4-BE49-F238E27FC236}">
                    <a16:creationId xmlns:a16="http://schemas.microsoft.com/office/drawing/2014/main" id="{BF45C8ED-2253-4CB1-A9E3-5D6992F47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" y="2479"/>
                <a:ext cx="493" cy="79"/>
              </a:xfrm>
              <a:custGeom>
                <a:avLst/>
                <a:gdLst>
                  <a:gd name="T0" fmla="*/ 0 w 493"/>
                  <a:gd name="T1" fmla="*/ 56 h 79"/>
                  <a:gd name="T2" fmla="*/ 246 w 493"/>
                  <a:gd name="T3" fmla="*/ 37 h 79"/>
                  <a:gd name="T4" fmla="*/ 292 w 493"/>
                  <a:gd name="T5" fmla="*/ 10 h 79"/>
                  <a:gd name="T6" fmla="*/ 356 w 493"/>
                  <a:gd name="T7" fmla="*/ 28 h 79"/>
                  <a:gd name="T8" fmla="*/ 411 w 493"/>
                  <a:gd name="T9" fmla="*/ 56 h 79"/>
                  <a:gd name="T10" fmla="*/ 493 w 493"/>
                  <a:gd name="T11" fmla="*/ 56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3"/>
                  <a:gd name="T19" fmla="*/ 0 h 79"/>
                  <a:gd name="T20" fmla="*/ 493 w 493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3" h="79">
                    <a:moveTo>
                      <a:pt x="0" y="56"/>
                    </a:moveTo>
                    <a:cubicBezTo>
                      <a:pt x="82" y="52"/>
                      <a:pt x="175" y="79"/>
                      <a:pt x="246" y="37"/>
                    </a:cubicBezTo>
                    <a:cubicBezTo>
                      <a:pt x="309" y="0"/>
                      <a:pt x="217" y="35"/>
                      <a:pt x="292" y="10"/>
                    </a:cubicBezTo>
                    <a:cubicBezTo>
                      <a:pt x="305" y="13"/>
                      <a:pt x="342" y="21"/>
                      <a:pt x="356" y="28"/>
                    </a:cubicBezTo>
                    <a:cubicBezTo>
                      <a:pt x="376" y="38"/>
                      <a:pt x="388" y="54"/>
                      <a:pt x="411" y="56"/>
                    </a:cubicBezTo>
                    <a:cubicBezTo>
                      <a:pt x="438" y="58"/>
                      <a:pt x="466" y="56"/>
                      <a:pt x="493" y="56"/>
                    </a:cubicBezTo>
                  </a:path>
                </a:pathLst>
              </a:custGeom>
              <a:noFill/>
              <a:ln w="38100" cmpd="sng">
                <a:solidFill>
                  <a:srgbClr val="66FF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55" name="Group 15">
                <a:extLst>
                  <a:ext uri="{FF2B5EF4-FFF2-40B4-BE49-F238E27FC236}">
                    <a16:creationId xmlns:a16="http://schemas.microsoft.com/office/drawing/2014/main" id="{F5BD1984-34B3-4A50-9D6C-68E40C0BCA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" y="2576"/>
                <a:ext cx="180" cy="386"/>
                <a:chOff x="550" y="2640"/>
                <a:chExt cx="180" cy="386"/>
              </a:xfrm>
            </p:grpSpPr>
            <p:sp>
              <p:nvSpPr>
                <p:cNvPr id="12483" name="Freeform 16">
                  <a:extLst>
                    <a:ext uri="{FF2B5EF4-FFF2-40B4-BE49-F238E27FC236}">
                      <a16:creationId xmlns:a16="http://schemas.microsoft.com/office/drawing/2014/main" id="{098DFBF2-881D-4970-8997-E47F468E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4" name="Text Box 17">
                  <a:extLst>
                    <a:ext uri="{FF2B5EF4-FFF2-40B4-BE49-F238E27FC236}">
                      <a16:creationId xmlns:a16="http://schemas.microsoft.com/office/drawing/2014/main" id="{1BE30AB0-55FC-4C57-9A2A-0EAA24A03A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56" name="Group 18">
                <a:extLst>
                  <a:ext uri="{FF2B5EF4-FFF2-40B4-BE49-F238E27FC236}">
                    <a16:creationId xmlns:a16="http://schemas.microsoft.com/office/drawing/2014/main" id="{C9564D8D-CADA-417C-8F21-89BFAD1062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76664">
                <a:off x="710" y="2544"/>
                <a:ext cx="180" cy="386"/>
                <a:chOff x="550" y="2640"/>
                <a:chExt cx="180" cy="386"/>
              </a:xfrm>
            </p:grpSpPr>
            <p:sp>
              <p:nvSpPr>
                <p:cNvPr id="12481" name="Freeform 19">
                  <a:extLst>
                    <a:ext uri="{FF2B5EF4-FFF2-40B4-BE49-F238E27FC236}">
                      <a16:creationId xmlns:a16="http://schemas.microsoft.com/office/drawing/2014/main" id="{409E990E-0C98-49AF-869F-93EC43AD8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2" name="Text Box 20">
                  <a:extLst>
                    <a:ext uri="{FF2B5EF4-FFF2-40B4-BE49-F238E27FC236}">
                      <a16:creationId xmlns:a16="http://schemas.microsoft.com/office/drawing/2014/main" id="{3367F748-991F-4A02-8EC0-13D1793372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57" name="Group 21">
                <a:extLst>
                  <a:ext uri="{FF2B5EF4-FFF2-40B4-BE49-F238E27FC236}">
                    <a16:creationId xmlns:a16="http://schemas.microsoft.com/office/drawing/2014/main" id="{13C29CC8-53C0-44E6-92EE-D6B6F9275E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8" y="2568"/>
                <a:ext cx="180" cy="386"/>
                <a:chOff x="550" y="2640"/>
                <a:chExt cx="180" cy="386"/>
              </a:xfrm>
            </p:grpSpPr>
            <p:sp>
              <p:nvSpPr>
                <p:cNvPr id="12479" name="Freeform 22">
                  <a:extLst>
                    <a:ext uri="{FF2B5EF4-FFF2-40B4-BE49-F238E27FC236}">
                      <a16:creationId xmlns:a16="http://schemas.microsoft.com/office/drawing/2014/main" id="{DB5B7D6C-B7E5-4FF6-82D6-2EA50C39B8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80" name="Text Box 23">
                  <a:extLst>
                    <a:ext uri="{FF2B5EF4-FFF2-40B4-BE49-F238E27FC236}">
                      <a16:creationId xmlns:a16="http://schemas.microsoft.com/office/drawing/2014/main" id="{E2FB046D-052E-45F7-AD18-4F07B33696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58" name="Group 24">
                <a:extLst>
                  <a:ext uri="{FF2B5EF4-FFF2-40B4-BE49-F238E27FC236}">
                    <a16:creationId xmlns:a16="http://schemas.microsoft.com/office/drawing/2014/main" id="{96D07518-7212-4833-AB1E-1BC58C4B1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034268">
                <a:off x="1054" y="2424"/>
                <a:ext cx="180" cy="386"/>
                <a:chOff x="550" y="2640"/>
                <a:chExt cx="180" cy="386"/>
              </a:xfrm>
            </p:grpSpPr>
            <p:sp>
              <p:nvSpPr>
                <p:cNvPr id="12477" name="Freeform 25">
                  <a:extLst>
                    <a:ext uri="{FF2B5EF4-FFF2-40B4-BE49-F238E27FC236}">
                      <a16:creationId xmlns:a16="http://schemas.microsoft.com/office/drawing/2014/main" id="{29BBC8A2-4E3A-466F-80F0-ABDF254B6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8" name="Text Box 26">
                  <a:extLst>
                    <a:ext uri="{FF2B5EF4-FFF2-40B4-BE49-F238E27FC236}">
                      <a16:creationId xmlns:a16="http://schemas.microsoft.com/office/drawing/2014/main" id="{5D0DC3DC-BA69-4946-97FE-115E49D730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59" name="Group 27">
                <a:extLst>
                  <a:ext uri="{FF2B5EF4-FFF2-40B4-BE49-F238E27FC236}">
                    <a16:creationId xmlns:a16="http://schemas.microsoft.com/office/drawing/2014/main" id="{D4D66DEA-F907-431C-8140-4733D541CC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451579">
                <a:off x="974" y="2160"/>
                <a:ext cx="180" cy="386"/>
                <a:chOff x="550" y="2640"/>
                <a:chExt cx="180" cy="386"/>
              </a:xfrm>
            </p:grpSpPr>
            <p:sp>
              <p:nvSpPr>
                <p:cNvPr id="12475" name="Freeform 28">
                  <a:extLst>
                    <a:ext uri="{FF2B5EF4-FFF2-40B4-BE49-F238E27FC236}">
                      <a16:creationId xmlns:a16="http://schemas.microsoft.com/office/drawing/2014/main" id="{2FD9ACD7-62DE-45BE-8435-D8ED4CD83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6" name="Text Box 29">
                  <a:extLst>
                    <a:ext uri="{FF2B5EF4-FFF2-40B4-BE49-F238E27FC236}">
                      <a16:creationId xmlns:a16="http://schemas.microsoft.com/office/drawing/2014/main" id="{4BFBC73F-38F6-4882-A058-FFA776B7DE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60" name="Group 30">
                <a:extLst>
                  <a:ext uri="{FF2B5EF4-FFF2-40B4-BE49-F238E27FC236}">
                    <a16:creationId xmlns:a16="http://schemas.microsoft.com/office/drawing/2014/main" id="{68EDDF36-C546-434C-A611-DC4075952A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576151">
                <a:off x="334" y="2568"/>
                <a:ext cx="180" cy="386"/>
                <a:chOff x="550" y="2640"/>
                <a:chExt cx="180" cy="386"/>
              </a:xfrm>
            </p:grpSpPr>
            <p:sp>
              <p:nvSpPr>
                <p:cNvPr id="12473" name="Freeform 31">
                  <a:extLst>
                    <a:ext uri="{FF2B5EF4-FFF2-40B4-BE49-F238E27FC236}">
                      <a16:creationId xmlns:a16="http://schemas.microsoft.com/office/drawing/2014/main" id="{126F2F86-A32C-4105-B864-4E25B3CD1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4" name="Text Box 32">
                  <a:extLst>
                    <a:ext uri="{FF2B5EF4-FFF2-40B4-BE49-F238E27FC236}">
                      <a16:creationId xmlns:a16="http://schemas.microsoft.com/office/drawing/2014/main" id="{868E4FF5-3EE9-46A9-9B7E-BA6D39CBC6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61" name="Group 33">
                <a:extLst>
                  <a:ext uri="{FF2B5EF4-FFF2-40B4-BE49-F238E27FC236}">
                    <a16:creationId xmlns:a16="http://schemas.microsoft.com/office/drawing/2014/main" id="{799347B3-8D33-47F3-ACEF-22FA2F9C4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4078043">
                <a:off x="143" y="2464"/>
                <a:ext cx="180" cy="386"/>
                <a:chOff x="550" y="2640"/>
                <a:chExt cx="180" cy="386"/>
              </a:xfrm>
            </p:grpSpPr>
            <p:sp>
              <p:nvSpPr>
                <p:cNvPr id="12471" name="Freeform 34">
                  <a:extLst>
                    <a:ext uri="{FF2B5EF4-FFF2-40B4-BE49-F238E27FC236}">
                      <a16:creationId xmlns:a16="http://schemas.microsoft.com/office/drawing/2014/main" id="{3E10C20C-78A8-4172-95DD-C0416CF03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2" name="Text Box 35">
                  <a:extLst>
                    <a:ext uri="{FF2B5EF4-FFF2-40B4-BE49-F238E27FC236}">
                      <a16:creationId xmlns:a16="http://schemas.microsoft.com/office/drawing/2014/main" id="{2D34558F-CD05-4D84-8B04-7D34FB7EE1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62" name="Group 36">
                <a:extLst>
                  <a:ext uri="{FF2B5EF4-FFF2-40B4-BE49-F238E27FC236}">
                    <a16:creationId xmlns:a16="http://schemas.microsoft.com/office/drawing/2014/main" id="{DE28401A-A772-4250-A681-C92F46455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990576">
                <a:off x="246" y="2144"/>
                <a:ext cx="180" cy="386"/>
                <a:chOff x="550" y="2640"/>
                <a:chExt cx="180" cy="386"/>
              </a:xfrm>
            </p:grpSpPr>
            <p:sp>
              <p:nvSpPr>
                <p:cNvPr id="12469" name="Freeform 37">
                  <a:extLst>
                    <a:ext uri="{FF2B5EF4-FFF2-40B4-BE49-F238E27FC236}">
                      <a16:creationId xmlns:a16="http://schemas.microsoft.com/office/drawing/2014/main" id="{B702B8F2-E65F-4632-AFEC-5C5D9425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70" name="Text Box 38">
                  <a:extLst>
                    <a:ext uri="{FF2B5EF4-FFF2-40B4-BE49-F238E27FC236}">
                      <a16:creationId xmlns:a16="http://schemas.microsoft.com/office/drawing/2014/main" id="{E49CFBE0-2CE8-4F17-96DE-4A00FDCE7F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63" name="Group 39">
                <a:extLst>
                  <a:ext uri="{FF2B5EF4-FFF2-40B4-BE49-F238E27FC236}">
                    <a16:creationId xmlns:a16="http://schemas.microsoft.com/office/drawing/2014/main" id="{DE7A8D3E-47E1-4F6E-A7D9-F5FF6C7D39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91877">
                <a:off x="414" y="2112"/>
                <a:ext cx="180" cy="386"/>
                <a:chOff x="550" y="2640"/>
                <a:chExt cx="180" cy="386"/>
              </a:xfrm>
            </p:grpSpPr>
            <p:sp>
              <p:nvSpPr>
                <p:cNvPr id="12467" name="Freeform 40">
                  <a:extLst>
                    <a:ext uri="{FF2B5EF4-FFF2-40B4-BE49-F238E27FC236}">
                      <a16:creationId xmlns:a16="http://schemas.microsoft.com/office/drawing/2014/main" id="{FF05A7FF-5E1B-42D4-AB46-EBB7F6A08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8" name="Text Box 41">
                  <a:extLst>
                    <a:ext uri="{FF2B5EF4-FFF2-40B4-BE49-F238E27FC236}">
                      <a16:creationId xmlns:a16="http://schemas.microsoft.com/office/drawing/2014/main" id="{A8D58BA0-F27B-4B2F-A47B-43A2F9E4DF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64" name="Group 42">
                <a:extLst>
                  <a:ext uri="{FF2B5EF4-FFF2-40B4-BE49-F238E27FC236}">
                    <a16:creationId xmlns:a16="http://schemas.microsoft.com/office/drawing/2014/main" id="{C59571DC-B948-4622-BCED-50FF666C1B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548369">
                <a:off x="614" y="2072"/>
                <a:ext cx="180" cy="386"/>
                <a:chOff x="550" y="2640"/>
                <a:chExt cx="180" cy="386"/>
              </a:xfrm>
            </p:grpSpPr>
            <p:sp>
              <p:nvSpPr>
                <p:cNvPr id="12465" name="Freeform 43">
                  <a:extLst>
                    <a:ext uri="{FF2B5EF4-FFF2-40B4-BE49-F238E27FC236}">
                      <a16:creationId xmlns:a16="http://schemas.microsoft.com/office/drawing/2014/main" id="{F20D45AA-BCAF-4CE2-A923-EDFBD26D98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6" name="Text Box 44">
                  <a:extLst>
                    <a:ext uri="{FF2B5EF4-FFF2-40B4-BE49-F238E27FC236}">
                      <a16:creationId xmlns:a16="http://schemas.microsoft.com/office/drawing/2014/main" id="{C5B938D2-AC23-427D-A986-18F1673C59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</p:grpSp>
        <p:grpSp>
          <p:nvGrpSpPr>
            <p:cNvPr id="12348" name="Group 45">
              <a:extLst>
                <a:ext uri="{FF2B5EF4-FFF2-40B4-BE49-F238E27FC236}">
                  <a16:creationId xmlns:a16="http://schemas.microsoft.com/office/drawing/2014/main" id="{D66611F5-A516-42FF-8EA7-81E6368E7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5" y="1944"/>
              <a:ext cx="1690" cy="890"/>
              <a:chOff x="1215" y="2152"/>
              <a:chExt cx="1690" cy="890"/>
            </a:xfrm>
          </p:grpSpPr>
          <p:sp>
            <p:nvSpPr>
              <p:cNvPr id="12411" name="Freeform 46">
                <a:extLst>
                  <a:ext uri="{FF2B5EF4-FFF2-40B4-BE49-F238E27FC236}">
                    <a16:creationId xmlns:a16="http://schemas.microsoft.com/office/drawing/2014/main" id="{55B4774F-431D-4D4D-847B-B6769D5E2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2581"/>
                <a:ext cx="796" cy="64"/>
              </a:xfrm>
              <a:custGeom>
                <a:avLst/>
                <a:gdLst>
                  <a:gd name="T0" fmla="*/ 0 w 796"/>
                  <a:gd name="T1" fmla="*/ 0 h 64"/>
                  <a:gd name="T2" fmla="*/ 192 w 796"/>
                  <a:gd name="T3" fmla="*/ 37 h 64"/>
                  <a:gd name="T4" fmla="*/ 338 w 796"/>
                  <a:gd name="T5" fmla="*/ 0 h 64"/>
                  <a:gd name="T6" fmla="*/ 530 w 796"/>
                  <a:gd name="T7" fmla="*/ 9 h 64"/>
                  <a:gd name="T8" fmla="*/ 576 w 796"/>
                  <a:gd name="T9" fmla="*/ 37 h 64"/>
                  <a:gd name="T10" fmla="*/ 631 w 796"/>
                  <a:gd name="T11" fmla="*/ 55 h 64"/>
                  <a:gd name="T12" fmla="*/ 796 w 796"/>
                  <a:gd name="T13" fmla="*/ 27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6"/>
                  <a:gd name="T22" fmla="*/ 0 h 64"/>
                  <a:gd name="T23" fmla="*/ 796 w 796"/>
                  <a:gd name="T24" fmla="*/ 64 h 6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6" h="64">
                    <a:moveTo>
                      <a:pt x="0" y="0"/>
                    </a:moveTo>
                    <a:cubicBezTo>
                      <a:pt x="71" y="17"/>
                      <a:pt x="116" y="29"/>
                      <a:pt x="192" y="37"/>
                    </a:cubicBezTo>
                    <a:cubicBezTo>
                      <a:pt x="261" y="29"/>
                      <a:pt x="287" y="34"/>
                      <a:pt x="338" y="0"/>
                    </a:cubicBezTo>
                    <a:cubicBezTo>
                      <a:pt x="402" y="3"/>
                      <a:pt x="466" y="4"/>
                      <a:pt x="530" y="9"/>
                    </a:cubicBezTo>
                    <a:cubicBezTo>
                      <a:pt x="582" y="13"/>
                      <a:pt x="538" y="18"/>
                      <a:pt x="576" y="37"/>
                    </a:cubicBezTo>
                    <a:cubicBezTo>
                      <a:pt x="593" y="46"/>
                      <a:pt x="631" y="55"/>
                      <a:pt x="631" y="55"/>
                    </a:cubicBezTo>
                    <a:cubicBezTo>
                      <a:pt x="663" y="53"/>
                      <a:pt x="759" y="64"/>
                      <a:pt x="796" y="27"/>
                    </a:cubicBezTo>
                  </a:path>
                </a:pathLst>
              </a:custGeom>
              <a:noFill/>
              <a:ln w="38100" cmpd="sng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412" name="Group 47">
                <a:extLst>
                  <a:ext uri="{FF2B5EF4-FFF2-40B4-BE49-F238E27FC236}">
                    <a16:creationId xmlns:a16="http://schemas.microsoft.com/office/drawing/2014/main" id="{FF1A1AC3-DAB0-43BD-9045-20543FFA2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4" y="2648"/>
                <a:ext cx="180" cy="386"/>
                <a:chOff x="550" y="2640"/>
                <a:chExt cx="180" cy="386"/>
              </a:xfrm>
            </p:grpSpPr>
            <p:sp>
              <p:nvSpPr>
                <p:cNvPr id="12452" name="Freeform 48">
                  <a:extLst>
                    <a:ext uri="{FF2B5EF4-FFF2-40B4-BE49-F238E27FC236}">
                      <a16:creationId xmlns:a16="http://schemas.microsoft.com/office/drawing/2014/main" id="{44CA7A65-720A-4C7B-AFF4-D7B235271F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Text Box 49">
                  <a:extLst>
                    <a:ext uri="{FF2B5EF4-FFF2-40B4-BE49-F238E27FC236}">
                      <a16:creationId xmlns:a16="http://schemas.microsoft.com/office/drawing/2014/main" id="{ABF02177-9166-4F40-89F3-6E4C77AD0B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3" name="Group 50">
                <a:extLst>
                  <a:ext uri="{FF2B5EF4-FFF2-40B4-BE49-F238E27FC236}">
                    <a16:creationId xmlns:a16="http://schemas.microsoft.com/office/drawing/2014/main" id="{CE579E19-07B3-47F1-B22C-909E70A3AA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4" y="2632"/>
                <a:ext cx="180" cy="386"/>
                <a:chOff x="550" y="2640"/>
                <a:chExt cx="180" cy="386"/>
              </a:xfrm>
            </p:grpSpPr>
            <p:sp>
              <p:nvSpPr>
                <p:cNvPr id="12450" name="Freeform 51">
                  <a:extLst>
                    <a:ext uri="{FF2B5EF4-FFF2-40B4-BE49-F238E27FC236}">
                      <a16:creationId xmlns:a16="http://schemas.microsoft.com/office/drawing/2014/main" id="{850F1131-826B-4FF1-8846-9FCA781C1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Text Box 52">
                  <a:extLst>
                    <a:ext uri="{FF2B5EF4-FFF2-40B4-BE49-F238E27FC236}">
                      <a16:creationId xmlns:a16="http://schemas.microsoft.com/office/drawing/2014/main" id="{BD9BD39E-A79D-4082-A195-CA2A6E5083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4" name="Group 53">
                <a:extLst>
                  <a:ext uri="{FF2B5EF4-FFF2-40B4-BE49-F238E27FC236}">
                    <a16:creationId xmlns:a16="http://schemas.microsoft.com/office/drawing/2014/main" id="{9B0D0F76-7EF5-4C67-9375-D6967448F6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4" y="2616"/>
                <a:ext cx="180" cy="386"/>
                <a:chOff x="550" y="2640"/>
                <a:chExt cx="180" cy="386"/>
              </a:xfrm>
            </p:grpSpPr>
            <p:sp>
              <p:nvSpPr>
                <p:cNvPr id="12448" name="Freeform 54">
                  <a:extLst>
                    <a:ext uri="{FF2B5EF4-FFF2-40B4-BE49-F238E27FC236}">
                      <a16:creationId xmlns:a16="http://schemas.microsoft.com/office/drawing/2014/main" id="{FA2EDF5E-8D45-4F83-AB6F-E56A8DF4A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Text Box 55">
                  <a:extLst>
                    <a:ext uri="{FF2B5EF4-FFF2-40B4-BE49-F238E27FC236}">
                      <a16:creationId xmlns:a16="http://schemas.microsoft.com/office/drawing/2014/main" id="{1BFC4F43-D368-47A0-A220-1CADFBFAD0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5" name="Group 56">
                <a:extLst>
                  <a:ext uri="{FF2B5EF4-FFF2-40B4-BE49-F238E27FC236}">
                    <a16:creationId xmlns:a16="http://schemas.microsoft.com/office/drawing/2014/main" id="{D7D8A06C-D62C-4D88-B296-7F9994442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0" y="2656"/>
                <a:ext cx="180" cy="386"/>
                <a:chOff x="550" y="2640"/>
                <a:chExt cx="180" cy="386"/>
              </a:xfrm>
            </p:grpSpPr>
            <p:sp>
              <p:nvSpPr>
                <p:cNvPr id="12446" name="Freeform 57">
                  <a:extLst>
                    <a:ext uri="{FF2B5EF4-FFF2-40B4-BE49-F238E27FC236}">
                      <a16:creationId xmlns:a16="http://schemas.microsoft.com/office/drawing/2014/main" id="{59678CBE-18AE-46F2-B65C-24C6A018E3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7" name="Text Box 58">
                  <a:extLst>
                    <a:ext uri="{FF2B5EF4-FFF2-40B4-BE49-F238E27FC236}">
                      <a16:creationId xmlns:a16="http://schemas.microsoft.com/office/drawing/2014/main" id="{2752DCCE-C299-4FB6-AD93-72AED180C7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6" name="Group 59">
                <a:extLst>
                  <a:ext uri="{FF2B5EF4-FFF2-40B4-BE49-F238E27FC236}">
                    <a16:creationId xmlns:a16="http://schemas.microsoft.com/office/drawing/2014/main" id="{8A1A2A8F-8AF7-41D3-869F-97C9602B18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09424">
                <a:off x="2502" y="2632"/>
                <a:ext cx="180" cy="386"/>
                <a:chOff x="550" y="2640"/>
                <a:chExt cx="180" cy="386"/>
              </a:xfrm>
            </p:grpSpPr>
            <p:sp>
              <p:nvSpPr>
                <p:cNvPr id="12444" name="Freeform 60">
                  <a:extLst>
                    <a:ext uri="{FF2B5EF4-FFF2-40B4-BE49-F238E27FC236}">
                      <a16:creationId xmlns:a16="http://schemas.microsoft.com/office/drawing/2014/main" id="{9D7D6892-F644-4D0E-B5E2-CFFE1BCF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5" name="Text Box 61">
                  <a:extLst>
                    <a:ext uri="{FF2B5EF4-FFF2-40B4-BE49-F238E27FC236}">
                      <a16:creationId xmlns:a16="http://schemas.microsoft.com/office/drawing/2014/main" id="{6D606D41-53BF-4B16-92E2-7C5BFFA0AE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7" name="Group 62">
                <a:extLst>
                  <a:ext uri="{FF2B5EF4-FFF2-40B4-BE49-F238E27FC236}">
                    <a16:creationId xmlns:a16="http://schemas.microsoft.com/office/drawing/2014/main" id="{25E74CED-79A1-48EF-A784-3C2E16A37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722583">
                <a:off x="2622" y="2448"/>
                <a:ext cx="180" cy="386"/>
                <a:chOff x="550" y="2640"/>
                <a:chExt cx="180" cy="386"/>
              </a:xfrm>
            </p:grpSpPr>
            <p:sp>
              <p:nvSpPr>
                <p:cNvPr id="12442" name="Freeform 63">
                  <a:extLst>
                    <a:ext uri="{FF2B5EF4-FFF2-40B4-BE49-F238E27FC236}">
                      <a16:creationId xmlns:a16="http://schemas.microsoft.com/office/drawing/2014/main" id="{45A06E11-B594-4912-96FF-1F92DB583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Text Box 64">
                  <a:extLst>
                    <a:ext uri="{FF2B5EF4-FFF2-40B4-BE49-F238E27FC236}">
                      <a16:creationId xmlns:a16="http://schemas.microsoft.com/office/drawing/2014/main" id="{148E8871-A669-45AE-91AD-DAF814EC7D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8" name="Group 65">
                <a:extLst>
                  <a:ext uri="{FF2B5EF4-FFF2-40B4-BE49-F238E27FC236}">
                    <a16:creationId xmlns:a16="http://schemas.microsoft.com/office/drawing/2014/main" id="{BFF2E7EF-1E67-4691-BF3B-8AF0954FD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321130">
                <a:off x="2438" y="2208"/>
                <a:ext cx="180" cy="386"/>
                <a:chOff x="550" y="2640"/>
                <a:chExt cx="180" cy="386"/>
              </a:xfrm>
            </p:grpSpPr>
            <p:sp>
              <p:nvSpPr>
                <p:cNvPr id="12440" name="Freeform 66">
                  <a:extLst>
                    <a:ext uri="{FF2B5EF4-FFF2-40B4-BE49-F238E27FC236}">
                      <a16:creationId xmlns:a16="http://schemas.microsoft.com/office/drawing/2014/main" id="{891AD99A-C525-492C-A0EF-71C64F6A7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Text Box 67">
                  <a:extLst>
                    <a:ext uri="{FF2B5EF4-FFF2-40B4-BE49-F238E27FC236}">
                      <a16:creationId xmlns:a16="http://schemas.microsoft.com/office/drawing/2014/main" id="{6A25DD89-8EF6-46B1-9709-8134A95F03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19" name="Group 68">
                <a:extLst>
                  <a:ext uri="{FF2B5EF4-FFF2-40B4-BE49-F238E27FC236}">
                    <a16:creationId xmlns:a16="http://schemas.microsoft.com/office/drawing/2014/main" id="{DB1EBDA5-36A9-4D00-A358-8C1524AF89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19428">
                <a:off x="1518" y="2624"/>
                <a:ext cx="180" cy="386"/>
                <a:chOff x="550" y="2640"/>
                <a:chExt cx="180" cy="386"/>
              </a:xfrm>
            </p:grpSpPr>
            <p:sp>
              <p:nvSpPr>
                <p:cNvPr id="12438" name="Freeform 69">
                  <a:extLst>
                    <a:ext uri="{FF2B5EF4-FFF2-40B4-BE49-F238E27FC236}">
                      <a16:creationId xmlns:a16="http://schemas.microsoft.com/office/drawing/2014/main" id="{7E4B8B7A-022A-469C-9B60-DE6B66A86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Text Box 70">
                  <a:extLst>
                    <a:ext uri="{FF2B5EF4-FFF2-40B4-BE49-F238E27FC236}">
                      <a16:creationId xmlns:a16="http://schemas.microsoft.com/office/drawing/2014/main" id="{E1195A08-9EF1-4C23-A44C-AF19B0A881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0" name="Group 71">
                <a:extLst>
                  <a:ext uri="{FF2B5EF4-FFF2-40B4-BE49-F238E27FC236}">
                    <a16:creationId xmlns:a16="http://schemas.microsoft.com/office/drawing/2014/main" id="{F59043E7-2027-4EC7-84D4-79F3B31915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622880">
                <a:off x="1318" y="2376"/>
                <a:ext cx="180" cy="386"/>
                <a:chOff x="550" y="2640"/>
                <a:chExt cx="180" cy="386"/>
              </a:xfrm>
            </p:grpSpPr>
            <p:sp>
              <p:nvSpPr>
                <p:cNvPr id="12436" name="Freeform 72">
                  <a:extLst>
                    <a:ext uri="{FF2B5EF4-FFF2-40B4-BE49-F238E27FC236}">
                      <a16:creationId xmlns:a16="http://schemas.microsoft.com/office/drawing/2014/main" id="{6733AFAF-FAAA-4F90-B989-7E0F421E6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Text Box 73">
                  <a:extLst>
                    <a:ext uri="{FF2B5EF4-FFF2-40B4-BE49-F238E27FC236}">
                      <a16:creationId xmlns:a16="http://schemas.microsoft.com/office/drawing/2014/main" id="{1F3A2DBC-72D5-4951-AD1F-4CC2BCC56B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1" name="Group 74">
                <a:extLst>
                  <a:ext uri="{FF2B5EF4-FFF2-40B4-BE49-F238E27FC236}">
                    <a16:creationId xmlns:a16="http://schemas.microsoft.com/office/drawing/2014/main" id="{2C8044A9-A1A7-435F-BEED-66D2D5755D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9918252">
                <a:off x="1438" y="2176"/>
                <a:ext cx="180" cy="386"/>
                <a:chOff x="550" y="2640"/>
                <a:chExt cx="180" cy="386"/>
              </a:xfrm>
            </p:grpSpPr>
            <p:sp>
              <p:nvSpPr>
                <p:cNvPr id="12434" name="Freeform 75">
                  <a:extLst>
                    <a:ext uri="{FF2B5EF4-FFF2-40B4-BE49-F238E27FC236}">
                      <a16:creationId xmlns:a16="http://schemas.microsoft.com/office/drawing/2014/main" id="{A0C7D5FA-767B-41AC-A11A-AFEE1A486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Text Box 76">
                  <a:extLst>
                    <a:ext uri="{FF2B5EF4-FFF2-40B4-BE49-F238E27FC236}">
                      <a16:creationId xmlns:a16="http://schemas.microsoft.com/office/drawing/2014/main" id="{9FC8B72A-DB0D-4336-8367-F6BF11F16C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2" name="Group 77">
                <a:extLst>
                  <a:ext uri="{FF2B5EF4-FFF2-40B4-BE49-F238E27FC236}">
                    <a16:creationId xmlns:a16="http://schemas.microsoft.com/office/drawing/2014/main" id="{8497F5EF-45BA-4360-B2C5-7840BFAFE5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727802">
                <a:off x="1646" y="2176"/>
                <a:ext cx="180" cy="386"/>
                <a:chOff x="550" y="2640"/>
                <a:chExt cx="180" cy="386"/>
              </a:xfrm>
            </p:grpSpPr>
            <p:sp>
              <p:nvSpPr>
                <p:cNvPr id="12432" name="Freeform 78">
                  <a:extLst>
                    <a:ext uri="{FF2B5EF4-FFF2-40B4-BE49-F238E27FC236}">
                      <a16:creationId xmlns:a16="http://schemas.microsoft.com/office/drawing/2014/main" id="{219B43E9-706C-4064-9EB9-B1779F5724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Text Box 79">
                  <a:extLst>
                    <a:ext uri="{FF2B5EF4-FFF2-40B4-BE49-F238E27FC236}">
                      <a16:creationId xmlns:a16="http://schemas.microsoft.com/office/drawing/2014/main" id="{25B91C35-F2BA-4576-9486-22801F8E24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3" name="Group 80">
                <a:extLst>
                  <a:ext uri="{FF2B5EF4-FFF2-40B4-BE49-F238E27FC236}">
                    <a16:creationId xmlns:a16="http://schemas.microsoft.com/office/drawing/2014/main" id="{41478866-7329-4257-8ADB-8E6B5BFEA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91691">
                <a:off x="1806" y="2152"/>
                <a:ext cx="180" cy="386"/>
                <a:chOff x="550" y="2640"/>
                <a:chExt cx="180" cy="386"/>
              </a:xfrm>
            </p:grpSpPr>
            <p:sp>
              <p:nvSpPr>
                <p:cNvPr id="12430" name="Freeform 81">
                  <a:extLst>
                    <a:ext uri="{FF2B5EF4-FFF2-40B4-BE49-F238E27FC236}">
                      <a16:creationId xmlns:a16="http://schemas.microsoft.com/office/drawing/2014/main" id="{82F7F616-EFD1-45C4-9DEC-CAC9B4AAD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Text Box 82">
                  <a:extLst>
                    <a:ext uri="{FF2B5EF4-FFF2-40B4-BE49-F238E27FC236}">
                      <a16:creationId xmlns:a16="http://schemas.microsoft.com/office/drawing/2014/main" id="{7CCFA69D-0CF8-404D-9733-3CD4AF67ED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4" name="Group 83">
                <a:extLst>
                  <a:ext uri="{FF2B5EF4-FFF2-40B4-BE49-F238E27FC236}">
                    <a16:creationId xmlns:a16="http://schemas.microsoft.com/office/drawing/2014/main" id="{13678C3F-B831-40AC-931E-F72ABF3962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395124">
                <a:off x="1982" y="2152"/>
                <a:ext cx="180" cy="386"/>
                <a:chOff x="550" y="2640"/>
                <a:chExt cx="180" cy="386"/>
              </a:xfrm>
            </p:grpSpPr>
            <p:sp>
              <p:nvSpPr>
                <p:cNvPr id="12428" name="Freeform 84">
                  <a:extLst>
                    <a:ext uri="{FF2B5EF4-FFF2-40B4-BE49-F238E27FC236}">
                      <a16:creationId xmlns:a16="http://schemas.microsoft.com/office/drawing/2014/main" id="{B2878A34-4E8B-4B39-8CC7-60F5F2CD8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Text Box 85">
                  <a:extLst>
                    <a:ext uri="{FF2B5EF4-FFF2-40B4-BE49-F238E27FC236}">
                      <a16:creationId xmlns:a16="http://schemas.microsoft.com/office/drawing/2014/main" id="{757407BB-F6F1-4BD4-85C0-7397F7D640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425" name="Group 86">
                <a:extLst>
                  <a:ext uri="{FF2B5EF4-FFF2-40B4-BE49-F238E27FC236}">
                    <a16:creationId xmlns:a16="http://schemas.microsoft.com/office/drawing/2014/main" id="{B8FD0784-736D-4398-80E9-7E79AB4AC1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9611460">
                <a:off x="2174" y="2192"/>
                <a:ext cx="180" cy="386"/>
                <a:chOff x="550" y="2640"/>
                <a:chExt cx="180" cy="386"/>
              </a:xfrm>
            </p:grpSpPr>
            <p:sp>
              <p:nvSpPr>
                <p:cNvPr id="12426" name="Freeform 87">
                  <a:extLst>
                    <a:ext uri="{FF2B5EF4-FFF2-40B4-BE49-F238E27FC236}">
                      <a16:creationId xmlns:a16="http://schemas.microsoft.com/office/drawing/2014/main" id="{94B03021-48F5-4BFD-8053-11FFC0363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7" name="Text Box 88">
                  <a:extLst>
                    <a:ext uri="{FF2B5EF4-FFF2-40B4-BE49-F238E27FC236}">
                      <a16:creationId xmlns:a16="http://schemas.microsoft.com/office/drawing/2014/main" id="{E67D2E46-68F2-4C72-B81C-14E22788A4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</p:grpSp>
        <p:grpSp>
          <p:nvGrpSpPr>
            <p:cNvPr id="12349" name="Group 89">
              <a:extLst>
                <a:ext uri="{FF2B5EF4-FFF2-40B4-BE49-F238E27FC236}">
                  <a16:creationId xmlns:a16="http://schemas.microsoft.com/office/drawing/2014/main" id="{745842DD-09BC-4E87-B9A6-3FB59E8D1F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4" y="1936"/>
              <a:ext cx="2251" cy="890"/>
              <a:chOff x="3014" y="2144"/>
              <a:chExt cx="2251" cy="890"/>
            </a:xfrm>
          </p:grpSpPr>
          <p:sp>
            <p:nvSpPr>
              <p:cNvPr id="12350" name="Freeform 90">
                <a:extLst>
                  <a:ext uri="{FF2B5EF4-FFF2-40B4-BE49-F238E27FC236}">
                    <a16:creationId xmlns:a16="http://schemas.microsoft.com/office/drawing/2014/main" id="{2C5A8185-C4ED-443C-A8C6-85BEEF4DF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" y="2555"/>
                <a:ext cx="1591" cy="64"/>
              </a:xfrm>
              <a:custGeom>
                <a:avLst/>
                <a:gdLst>
                  <a:gd name="T0" fmla="*/ 0 w 1591"/>
                  <a:gd name="T1" fmla="*/ 18 h 64"/>
                  <a:gd name="T2" fmla="*/ 192 w 1591"/>
                  <a:gd name="T3" fmla="*/ 18 h 64"/>
                  <a:gd name="T4" fmla="*/ 247 w 1591"/>
                  <a:gd name="T5" fmla="*/ 0 h 64"/>
                  <a:gd name="T6" fmla="*/ 457 w 1591"/>
                  <a:gd name="T7" fmla="*/ 46 h 64"/>
                  <a:gd name="T8" fmla="*/ 695 w 1591"/>
                  <a:gd name="T9" fmla="*/ 0 h 64"/>
                  <a:gd name="T10" fmla="*/ 841 w 1591"/>
                  <a:gd name="T11" fmla="*/ 9 h 64"/>
                  <a:gd name="T12" fmla="*/ 860 w 1591"/>
                  <a:gd name="T13" fmla="*/ 27 h 64"/>
                  <a:gd name="T14" fmla="*/ 1006 w 1591"/>
                  <a:gd name="T15" fmla="*/ 64 h 64"/>
                  <a:gd name="T16" fmla="*/ 1161 w 1591"/>
                  <a:gd name="T17" fmla="*/ 36 h 64"/>
                  <a:gd name="T18" fmla="*/ 1216 w 1591"/>
                  <a:gd name="T19" fmla="*/ 18 h 64"/>
                  <a:gd name="T20" fmla="*/ 1244 w 1591"/>
                  <a:gd name="T21" fmla="*/ 9 h 64"/>
                  <a:gd name="T22" fmla="*/ 1353 w 1591"/>
                  <a:gd name="T23" fmla="*/ 18 h 64"/>
                  <a:gd name="T24" fmla="*/ 1372 w 1591"/>
                  <a:gd name="T25" fmla="*/ 36 h 64"/>
                  <a:gd name="T26" fmla="*/ 1426 w 1591"/>
                  <a:gd name="T27" fmla="*/ 55 h 64"/>
                  <a:gd name="T28" fmla="*/ 1545 w 1591"/>
                  <a:gd name="T29" fmla="*/ 36 h 64"/>
                  <a:gd name="T30" fmla="*/ 1564 w 1591"/>
                  <a:gd name="T31" fmla="*/ 18 h 64"/>
                  <a:gd name="T32" fmla="*/ 1591 w 1591"/>
                  <a:gd name="T33" fmla="*/ 9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91"/>
                  <a:gd name="T52" fmla="*/ 0 h 64"/>
                  <a:gd name="T53" fmla="*/ 1591 w 1591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91" h="64">
                    <a:moveTo>
                      <a:pt x="0" y="18"/>
                    </a:moveTo>
                    <a:cubicBezTo>
                      <a:pt x="87" y="29"/>
                      <a:pt x="90" y="34"/>
                      <a:pt x="192" y="18"/>
                    </a:cubicBezTo>
                    <a:cubicBezTo>
                      <a:pt x="211" y="15"/>
                      <a:pt x="247" y="0"/>
                      <a:pt x="247" y="0"/>
                    </a:cubicBezTo>
                    <a:cubicBezTo>
                      <a:pt x="387" y="10"/>
                      <a:pt x="358" y="9"/>
                      <a:pt x="457" y="46"/>
                    </a:cubicBezTo>
                    <a:cubicBezTo>
                      <a:pt x="644" y="34"/>
                      <a:pt x="576" y="40"/>
                      <a:pt x="695" y="0"/>
                    </a:cubicBezTo>
                    <a:cubicBezTo>
                      <a:pt x="744" y="3"/>
                      <a:pt x="793" y="1"/>
                      <a:pt x="841" y="9"/>
                    </a:cubicBezTo>
                    <a:cubicBezTo>
                      <a:pt x="850" y="10"/>
                      <a:pt x="852" y="23"/>
                      <a:pt x="860" y="27"/>
                    </a:cubicBezTo>
                    <a:cubicBezTo>
                      <a:pt x="901" y="51"/>
                      <a:pt x="962" y="58"/>
                      <a:pt x="1006" y="64"/>
                    </a:cubicBezTo>
                    <a:cubicBezTo>
                      <a:pt x="1078" y="57"/>
                      <a:pt x="1102" y="56"/>
                      <a:pt x="1161" y="36"/>
                    </a:cubicBezTo>
                    <a:cubicBezTo>
                      <a:pt x="1179" y="30"/>
                      <a:pt x="1198" y="24"/>
                      <a:pt x="1216" y="18"/>
                    </a:cubicBezTo>
                    <a:cubicBezTo>
                      <a:pt x="1225" y="15"/>
                      <a:pt x="1244" y="9"/>
                      <a:pt x="1244" y="9"/>
                    </a:cubicBezTo>
                    <a:cubicBezTo>
                      <a:pt x="1280" y="12"/>
                      <a:pt x="1317" y="10"/>
                      <a:pt x="1353" y="18"/>
                    </a:cubicBezTo>
                    <a:cubicBezTo>
                      <a:pt x="1362" y="20"/>
                      <a:pt x="1364" y="32"/>
                      <a:pt x="1372" y="36"/>
                    </a:cubicBezTo>
                    <a:cubicBezTo>
                      <a:pt x="1389" y="45"/>
                      <a:pt x="1426" y="55"/>
                      <a:pt x="1426" y="55"/>
                    </a:cubicBezTo>
                    <a:cubicBezTo>
                      <a:pt x="1444" y="53"/>
                      <a:pt x="1515" y="54"/>
                      <a:pt x="1545" y="36"/>
                    </a:cubicBezTo>
                    <a:cubicBezTo>
                      <a:pt x="1552" y="31"/>
                      <a:pt x="1556" y="22"/>
                      <a:pt x="1564" y="18"/>
                    </a:cubicBezTo>
                    <a:cubicBezTo>
                      <a:pt x="1572" y="13"/>
                      <a:pt x="1591" y="9"/>
                      <a:pt x="1591" y="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351" name="Group 91">
                <a:extLst>
                  <a:ext uri="{FF2B5EF4-FFF2-40B4-BE49-F238E27FC236}">
                    <a16:creationId xmlns:a16="http://schemas.microsoft.com/office/drawing/2014/main" id="{077749D9-EF91-402A-918D-64A5F8E13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58" y="2632"/>
                <a:ext cx="180" cy="386"/>
                <a:chOff x="550" y="2640"/>
                <a:chExt cx="180" cy="386"/>
              </a:xfrm>
            </p:grpSpPr>
            <p:sp>
              <p:nvSpPr>
                <p:cNvPr id="12409" name="Freeform 92">
                  <a:extLst>
                    <a:ext uri="{FF2B5EF4-FFF2-40B4-BE49-F238E27FC236}">
                      <a16:creationId xmlns:a16="http://schemas.microsoft.com/office/drawing/2014/main" id="{406E3C1C-05F8-4851-8DAA-547F11980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10" name="Text Box 93">
                  <a:extLst>
                    <a:ext uri="{FF2B5EF4-FFF2-40B4-BE49-F238E27FC236}">
                      <a16:creationId xmlns:a16="http://schemas.microsoft.com/office/drawing/2014/main" id="{846F37A0-06B0-45E5-85CC-217DA459E0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2" name="Group 94">
                <a:extLst>
                  <a:ext uri="{FF2B5EF4-FFF2-40B4-BE49-F238E27FC236}">
                    <a16:creationId xmlns:a16="http://schemas.microsoft.com/office/drawing/2014/main" id="{AEF2B119-0D33-4C07-8F88-D228A060BE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2" y="2592"/>
                <a:ext cx="180" cy="386"/>
                <a:chOff x="550" y="2640"/>
                <a:chExt cx="180" cy="386"/>
              </a:xfrm>
            </p:grpSpPr>
            <p:sp>
              <p:nvSpPr>
                <p:cNvPr id="12407" name="Freeform 95">
                  <a:extLst>
                    <a:ext uri="{FF2B5EF4-FFF2-40B4-BE49-F238E27FC236}">
                      <a16:creationId xmlns:a16="http://schemas.microsoft.com/office/drawing/2014/main" id="{E76F0A94-4E53-4174-A7E6-AA05A7BAC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8" name="Text Box 96">
                  <a:extLst>
                    <a:ext uri="{FF2B5EF4-FFF2-40B4-BE49-F238E27FC236}">
                      <a16:creationId xmlns:a16="http://schemas.microsoft.com/office/drawing/2014/main" id="{0209D7E0-2D69-4529-8E8E-D578215A71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3" name="Group 97">
                <a:extLst>
                  <a:ext uri="{FF2B5EF4-FFF2-40B4-BE49-F238E27FC236}">
                    <a16:creationId xmlns:a16="http://schemas.microsoft.com/office/drawing/2014/main" id="{24CE0702-AABC-43BB-AFD0-DDE5F57421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50" y="2640"/>
                <a:ext cx="180" cy="386"/>
                <a:chOff x="550" y="2640"/>
                <a:chExt cx="180" cy="386"/>
              </a:xfrm>
            </p:grpSpPr>
            <p:sp>
              <p:nvSpPr>
                <p:cNvPr id="12405" name="Freeform 98">
                  <a:extLst>
                    <a:ext uri="{FF2B5EF4-FFF2-40B4-BE49-F238E27FC236}">
                      <a16:creationId xmlns:a16="http://schemas.microsoft.com/office/drawing/2014/main" id="{E836CB2D-C946-4D13-8ACE-C927DE0F8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6" name="Text Box 99">
                  <a:extLst>
                    <a:ext uri="{FF2B5EF4-FFF2-40B4-BE49-F238E27FC236}">
                      <a16:creationId xmlns:a16="http://schemas.microsoft.com/office/drawing/2014/main" id="{4180BC62-D9D7-42E6-B864-707BE65C5F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4" name="Group 100">
                <a:extLst>
                  <a:ext uri="{FF2B5EF4-FFF2-40B4-BE49-F238E27FC236}">
                    <a16:creationId xmlns:a16="http://schemas.microsoft.com/office/drawing/2014/main" id="{72E4D6BA-F428-4729-95E1-411DAD2566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58" y="2584"/>
                <a:ext cx="180" cy="386"/>
                <a:chOff x="550" y="2640"/>
                <a:chExt cx="180" cy="386"/>
              </a:xfrm>
            </p:grpSpPr>
            <p:sp>
              <p:nvSpPr>
                <p:cNvPr id="12403" name="Freeform 101">
                  <a:extLst>
                    <a:ext uri="{FF2B5EF4-FFF2-40B4-BE49-F238E27FC236}">
                      <a16:creationId xmlns:a16="http://schemas.microsoft.com/office/drawing/2014/main" id="{D427E773-A09F-40FE-8718-00C2C66E29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4" name="Text Box 102">
                  <a:extLst>
                    <a:ext uri="{FF2B5EF4-FFF2-40B4-BE49-F238E27FC236}">
                      <a16:creationId xmlns:a16="http://schemas.microsoft.com/office/drawing/2014/main" id="{B41B9619-5A55-4961-937B-C0C79ECBFE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5" name="Group 103">
                <a:extLst>
                  <a:ext uri="{FF2B5EF4-FFF2-40B4-BE49-F238E27FC236}">
                    <a16:creationId xmlns:a16="http://schemas.microsoft.com/office/drawing/2014/main" id="{A1433B94-DB0D-4D3A-A67F-160743AB70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8" y="2640"/>
                <a:ext cx="180" cy="386"/>
                <a:chOff x="550" y="2640"/>
                <a:chExt cx="180" cy="386"/>
              </a:xfrm>
            </p:grpSpPr>
            <p:sp>
              <p:nvSpPr>
                <p:cNvPr id="12401" name="Freeform 104">
                  <a:extLst>
                    <a:ext uri="{FF2B5EF4-FFF2-40B4-BE49-F238E27FC236}">
                      <a16:creationId xmlns:a16="http://schemas.microsoft.com/office/drawing/2014/main" id="{4D4669DC-039D-4847-BECF-7DA411ACBA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2" name="Text Box 105">
                  <a:extLst>
                    <a:ext uri="{FF2B5EF4-FFF2-40B4-BE49-F238E27FC236}">
                      <a16:creationId xmlns:a16="http://schemas.microsoft.com/office/drawing/2014/main" id="{40A75517-8167-446D-BFA5-D6C9EFD77E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6" name="Group 106">
                <a:extLst>
                  <a:ext uri="{FF2B5EF4-FFF2-40B4-BE49-F238E27FC236}">
                    <a16:creationId xmlns:a16="http://schemas.microsoft.com/office/drawing/2014/main" id="{3BBFE7A4-425C-4438-85EE-B1B206223C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8" y="2648"/>
                <a:ext cx="180" cy="386"/>
                <a:chOff x="550" y="2640"/>
                <a:chExt cx="180" cy="386"/>
              </a:xfrm>
            </p:grpSpPr>
            <p:sp>
              <p:nvSpPr>
                <p:cNvPr id="12399" name="Freeform 107">
                  <a:extLst>
                    <a:ext uri="{FF2B5EF4-FFF2-40B4-BE49-F238E27FC236}">
                      <a16:creationId xmlns:a16="http://schemas.microsoft.com/office/drawing/2014/main" id="{C8D6E31E-AA3A-423D-9793-08740462F7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00" name="Text Box 108">
                  <a:extLst>
                    <a:ext uri="{FF2B5EF4-FFF2-40B4-BE49-F238E27FC236}">
                      <a16:creationId xmlns:a16="http://schemas.microsoft.com/office/drawing/2014/main" id="{F5D25CF6-BB30-40DF-BE22-5191F3A3D4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7" name="Group 109">
                <a:extLst>
                  <a:ext uri="{FF2B5EF4-FFF2-40B4-BE49-F238E27FC236}">
                    <a16:creationId xmlns:a16="http://schemas.microsoft.com/office/drawing/2014/main" id="{0F96C0D0-DE4D-4FE2-B1A0-3ED23732B8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6" y="2600"/>
                <a:ext cx="180" cy="386"/>
                <a:chOff x="550" y="2640"/>
                <a:chExt cx="180" cy="386"/>
              </a:xfrm>
            </p:grpSpPr>
            <p:sp>
              <p:nvSpPr>
                <p:cNvPr id="12397" name="Freeform 110">
                  <a:extLst>
                    <a:ext uri="{FF2B5EF4-FFF2-40B4-BE49-F238E27FC236}">
                      <a16:creationId xmlns:a16="http://schemas.microsoft.com/office/drawing/2014/main" id="{37CA855E-3BCF-4E3D-A40E-921F4B9F0B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8" name="Text Box 111">
                  <a:extLst>
                    <a:ext uri="{FF2B5EF4-FFF2-40B4-BE49-F238E27FC236}">
                      <a16:creationId xmlns:a16="http://schemas.microsoft.com/office/drawing/2014/main" id="{7BFD20F3-56F3-4A29-AB1A-982498E12E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8" name="Group 112">
                <a:extLst>
                  <a:ext uri="{FF2B5EF4-FFF2-40B4-BE49-F238E27FC236}">
                    <a16:creationId xmlns:a16="http://schemas.microsoft.com/office/drawing/2014/main" id="{F99FBFED-0A10-4667-9808-76B34ADC26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4" y="2640"/>
                <a:ext cx="180" cy="386"/>
                <a:chOff x="550" y="2640"/>
                <a:chExt cx="180" cy="386"/>
              </a:xfrm>
            </p:grpSpPr>
            <p:sp>
              <p:nvSpPr>
                <p:cNvPr id="12395" name="Freeform 113">
                  <a:extLst>
                    <a:ext uri="{FF2B5EF4-FFF2-40B4-BE49-F238E27FC236}">
                      <a16:creationId xmlns:a16="http://schemas.microsoft.com/office/drawing/2014/main" id="{E24D0D8C-B712-43FA-BA92-F865353E9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6" name="Text Box 114">
                  <a:extLst>
                    <a:ext uri="{FF2B5EF4-FFF2-40B4-BE49-F238E27FC236}">
                      <a16:creationId xmlns:a16="http://schemas.microsoft.com/office/drawing/2014/main" id="{16298381-09CE-4B6C-9792-9975507420E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59" name="Group 115">
                <a:extLst>
                  <a:ext uri="{FF2B5EF4-FFF2-40B4-BE49-F238E27FC236}">
                    <a16:creationId xmlns:a16="http://schemas.microsoft.com/office/drawing/2014/main" id="{3FFD3F3C-4BFE-4339-B6F1-5622BEBA1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530154">
                <a:off x="4942" y="2552"/>
                <a:ext cx="180" cy="386"/>
                <a:chOff x="550" y="2640"/>
                <a:chExt cx="180" cy="386"/>
              </a:xfrm>
            </p:grpSpPr>
            <p:sp>
              <p:nvSpPr>
                <p:cNvPr id="12393" name="Freeform 116">
                  <a:extLst>
                    <a:ext uri="{FF2B5EF4-FFF2-40B4-BE49-F238E27FC236}">
                      <a16:creationId xmlns:a16="http://schemas.microsoft.com/office/drawing/2014/main" id="{2A8C3EE4-030B-4396-96D6-539BE9B94B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4" name="Text Box 117">
                  <a:extLst>
                    <a:ext uri="{FF2B5EF4-FFF2-40B4-BE49-F238E27FC236}">
                      <a16:creationId xmlns:a16="http://schemas.microsoft.com/office/drawing/2014/main" id="{E3368B18-CBF3-4916-A0B4-70F40BFB3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0" name="Group 118">
                <a:extLst>
                  <a:ext uri="{FF2B5EF4-FFF2-40B4-BE49-F238E27FC236}">
                    <a16:creationId xmlns:a16="http://schemas.microsoft.com/office/drawing/2014/main" id="{CF954ED4-7A46-4FE2-96F7-7AC29BF1FB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6154076">
                <a:off x="4982" y="2248"/>
                <a:ext cx="180" cy="386"/>
                <a:chOff x="550" y="2640"/>
                <a:chExt cx="180" cy="386"/>
              </a:xfrm>
            </p:grpSpPr>
            <p:sp>
              <p:nvSpPr>
                <p:cNvPr id="12391" name="Freeform 119">
                  <a:extLst>
                    <a:ext uri="{FF2B5EF4-FFF2-40B4-BE49-F238E27FC236}">
                      <a16:creationId xmlns:a16="http://schemas.microsoft.com/office/drawing/2014/main" id="{46E66DA0-3341-4416-9E9B-DA613AEA7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2" name="Text Box 120">
                  <a:extLst>
                    <a:ext uri="{FF2B5EF4-FFF2-40B4-BE49-F238E27FC236}">
                      <a16:creationId xmlns:a16="http://schemas.microsoft.com/office/drawing/2014/main" id="{20F4D09D-E45B-4729-A5ED-222E247A54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1" name="Group 121">
                <a:extLst>
                  <a:ext uri="{FF2B5EF4-FFF2-40B4-BE49-F238E27FC236}">
                    <a16:creationId xmlns:a16="http://schemas.microsoft.com/office/drawing/2014/main" id="{564C4BE4-1435-427F-8630-242B840BA2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099019">
                <a:off x="4630" y="2168"/>
                <a:ext cx="180" cy="386"/>
                <a:chOff x="550" y="2640"/>
                <a:chExt cx="180" cy="386"/>
              </a:xfrm>
            </p:grpSpPr>
            <p:sp>
              <p:nvSpPr>
                <p:cNvPr id="12389" name="Freeform 122">
                  <a:extLst>
                    <a:ext uri="{FF2B5EF4-FFF2-40B4-BE49-F238E27FC236}">
                      <a16:creationId xmlns:a16="http://schemas.microsoft.com/office/drawing/2014/main" id="{E645016A-9A11-47D4-A4D6-B154B9BB0A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90" name="Text Box 123">
                  <a:extLst>
                    <a:ext uri="{FF2B5EF4-FFF2-40B4-BE49-F238E27FC236}">
                      <a16:creationId xmlns:a16="http://schemas.microsoft.com/office/drawing/2014/main" id="{5422111A-03A1-4137-B210-16CD5D49F3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2" name="Group 124">
                <a:extLst>
                  <a:ext uri="{FF2B5EF4-FFF2-40B4-BE49-F238E27FC236}">
                    <a16:creationId xmlns:a16="http://schemas.microsoft.com/office/drawing/2014/main" id="{43AF2EDC-59F7-4007-8A05-84C92C20B6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561474">
                <a:off x="4454" y="2152"/>
                <a:ext cx="180" cy="386"/>
                <a:chOff x="550" y="2640"/>
                <a:chExt cx="180" cy="386"/>
              </a:xfrm>
            </p:grpSpPr>
            <p:sp>
              <p:nvSpPr>
                <p:cNvPr id="12387" name="Freeform 125">
                  <a:extLst>
                    <a:ext uri="{FF2B5EF4-FFF2-40B4-BE49-F238E27FC236}">
                      <a16:creationId xmlns:a16="http://schemas.microsoft.com/office/drawing/2014/main" id="{4AA6E659-700A-4880-BEF2-2766DA8D4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8" name="Text Box 126">
                  <a:extLst>
                    <a:ext uri="{FF2B5EF4-FFF2-40B4-BE49-F238E27FC236}">
                      <a16:creationId xmlns:a16="http://schemas.microsoft.com/office/drawing/2014/main" id="{D7650ADA-5EBF-441C-9D92-47D47BEFE5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3" name="Group 127">
                <a:extLst>
                  <a:ext uri="{FF2B5EF4-FFF2-40B4-BE49-F238E27FC236}">
                    <a16:creationId xmlns:a16="http://schemas.microsoft.com/office/drawing/2014/main" id="{4BCE81A2-F298-4D13-8DA3-5833C2DA34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713097">
                <a:off x="4246" y="2168"/>
                <a:ext cx="180" cy="386"/>
                <a:chOff x="550" y="2640"/>
                <a:chExt cx="180" cy="386"/>
              </a:xfrm>
            </p:grpSpPr>
            <p:sp>
              <p:nvSpPr>
                <p:cNvPr id="12385" name="Freeform 128">
                  <a:extLst>
                    <a:ext uri="{FF2B5EF4-FFF2-40B4-BE49-F238E27FC236}">
                      <a16:creationId xmlns:a16="http://schemas.microsoft.com/office/drawing/2014/main" id="{308ACD59-E0F8-4B7A-829F-AC984151ED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6" name="Text Box 129">
                  <a:extLst>
                    <a:ext uri="{FF2B5EF4-FFF2-40B4-BE49-F238E27FC236}">
                      <a16:creationId xmlns:a16="http://schemas.microsoft.com/office/drawing/2014/main" id="{9E3FB8C3-65D8-468D-B444-D3C109914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4" name="Group 130">
                <a:extLst>
                  <a:ext uri="{FF2B5EF4-FFF2-40B4-BE49-F238E27FC236}">
                    <a16:creationId xmlns:a16="http://schemas.microsoft.com/office/drawing/2014/main" id="{66E1223A-8BB5-4630-9AC3-D9391A39B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734421">
                <a:off x="4054" y="2200"/>
                <a:ext cx="180" cy="386"/>
                <a:chOff x="550" y="2640"/>
                <a:chExt cx="180" cy="386"/>
              </a:xfrm>
            </p:grpSpPr>
            <p:sp>
              <p:nvSpPr>
                <p:cNvPr id="12383" name="Freeform 131">
                  <a:extLst>
                    <a:ext uri="{FF2B5EF4-FFF2-40B4-BE49-F238E27FC236}">
                      <a16:creationId xmlns:a16="http://schemas.microsoft.com/office/drawing/2014/main" id="{C9C560C8-F530-4450-8362-56E91EF0D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4" name="Text Box 132">
                  <a:extLst>
                    <a:ext uri="{FF2B5EF4-FFF2-40B4-BE49-F238E27FC236}">
                      <a16:creationId xmlns:a16="http://schemas.microsoft.com/office/drawing/2014/main" id="{F34402C1-1D99-4801-805A-35CC8158F0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5" name="Group 133">
                <a:extLst>
                  <a:ext uri="{FF2B5EF4-FFF2-40B4-BE49-F238E27FC236}">
                    <a16:creationId xmlns:a16="http://schemas.microsoft.com/office/drawing/2014/main" id="{D005357D-65C2-4637-8DBF-D0BFC36BF4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785341">
                <a:off x="3886" y="2144"/>
                <a:ext cx="180" cy="386"/>
                <a:chOff x="550" y="2640"/>
                <a:chExt cx="180" cy="386"/>
              </a:xfrm>
            </p:grpSpPr>
            <p:sp>
              <p:nvSpPr>
                <p:cNvPr id="12381" name="Freeform 134">
                  <a:extLst>
                    <a:ext uri="{FF2B5EF4-FFF2-40B4-BE49-F238E27FC236}">
                      <a16:creationId xmlns:a16="http://schemas.microsoft.com/office/drawing/2014/main" id="{B335CAF1-CCB0-4DEA-88B8-1DD518043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2" name="Text Box 135">
                  <a:extLst>
                    <a:ext uri="{FF2B5EF4-FFF2-40B4-BE49-F238E27FC236}">
                      <a16:creationId xmlns:a16="http://schemas.microsoft.com/office/drawing/2014/main" id="{98EBC98B-4838-447D-A97A-BF9E7FCFBE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6" name="Group 136">
                <a:extLst>
                  <a:ext uri="{FF2B5EF4-FFF2-40B4-BE49-F238E27FC236}">
                    <a16:creationId xmlns:a16="http://schemas.microsoft.com/office/drawing/2014/main" id="{F756089E-FC41-4F85-9064-B440BB39D9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55584">
                <a:off x="3702" y="2168"/>
                <a:ext cx="180" cy="386"/>
                <a:chOff x="550" y="2640"/>
                <a:chExt cx="180" cy="386"/>
              </a:xfrm>
            </p:grpSpPr>
            <p:sp>
              <p:nvSpPr>
                <p:cNvPr id="12379" name="Freeform 137">
                  <a:extLst>
                    <a:ext uri="{FF2B5EF4-FFF2-40B4-BE49-F238E27FC236}">
                      <a16:creationId xmlns:a16="http://schemas.microsoft.com/office/drawing/2014/main" id="{AB43B027-C91A-485F-9B94-1FA911FF6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80" name="Text Box 138">
                  <a:extLst>
                    <a:ext uri="{FF2B5EF4-FFF2-40B4-BE49-F238E27FC236}">
                      <a16:creationId xmlns:a16="http://schemas.microsoft.com/office/drawing/2014/main" id="{06EB0881-4608-4E3B-8431-C79CC41472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7" name="Group 139">
                <a:extLst>
                  <a:ext uri="{FF2B5EF4-FFF2-40B4-BE49-F238E27FC236}">
                    <a16:creationId xmlns:a16="http://schemas.microsoft.com/office/drawing/2014/main" id="{E06AB37E-D425-4ADF-A5CB-C976AC1316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561474">
                <a:off x="3510" y="2144"/>
                <a:ext cx="180" cy="386"/>
                <a:chOff x="550" y="2640"/>
                <a:chExt cx="180" cy="386"/>
              </a:xfrm>
            </p:grpSpPr>
            <p:sp>
              <p:nvSpPr>
                <p:cNvPr id="12377" name="Freeform 140">
                  <a:extLst>
                    <a:ext uri="{FF2B5EF4-FFF2-40B4-BE49-F238E27FC236}">
                      <a16:creationId xmlns:a16="http://schemas.microsoft.com/office/drawing/2014/main" id="{3E6F14DB-1A92-4F6C-B75A-283D4FA54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8" name="Text Box 141">
                  <a:extLst>
                    <a:ext uri="{FF2B5EF4-FFF2-40B4-BE49-F238E27FC236}">
                      <a16:creationId xmlns:a16="http://schemas.microsoft.com/office/drawing/2014/main" id="{AA21AABD-A703-4AB5-873B-EAA393C2A9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8" name="Group 142">
                <a:extLst>
                  <a:ext uri="{FF2B5EF4-FFF2-40B4-BE49-F238E27FC236}">
                    <a16:creationId xmlns:a16="http://schemas.microsoft.com/office/drawing/2014/main" id="{8D992953-9F98-49A1-90F0-98C094619F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626061">
                <a:off x="3302" y="2160"/>
                <a:ext cx="180" cy="386"/>
                <a:chOff x="550" y="2640"/>
                <a:chExt cx="180" cy="386"/>
              </a:xfrm>
            </p:grpSpPr>
            <p:sp>
              <p:nvSpPr>
                <p:cNvPr id="12375" name="Freeform 143">
                  <a:extLst>
                    <a:ext uri="{FF2B5EF4-FFF2-40B4-BE49-F238E27FC236}">
                      <a16:creationId xmlns:a16="http://schemas.microsoft.com/office/drawing/2014/main" id="{D8735270-12C4-4CC0-9F43-4251F4A60B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6" name="Text Box 144">
                  <a:extLst>
                    <a:ext uri="{FF2B5EF4-FFF2-40B4-BE49-F238E27FC236}">
                      <a16:creationId xmlns:a16="http://schemas.microsoft.com/office/drawing/2014/main" id="{9B54423D-D55B-4FE9-95F2-76C6BC3832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69" name="Group 145">
                <a:extLst>
                  <a:ext uri="{FF2B5EF4-FFF2-40B4-BE49-F238E27FC236}">
                    <a16:creationId xmlns:a16="http://schemas.microsoft.com/office/drawing/2014/main" id="{75D5A7C7-CDBC-48F7-9891-5012405271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8347690">
                <a:off x="3014" y="2240"/>
                <a:ext cx="180" cy="386"/>
                <a:chOff x="550" y="2640"/>
                <a:chExt cx="180" cy="386"/>
              </a:xfrm>
            </p:grpSpPr>
            <p:sp>
              <p:nvSpPr>
                <p:cNvPr id="12373" name="Freeform 146">
                  <a:extLst>
                    <a:ext uri="{FF2B5EF4-FFF2-40B4-BE49-F238E27FC236}">
                      <a16:creationId xmlns:a16="http://schemas.microsoft.com/office/drawing/2014/main" id="{B6A309E5-95E5-4A1F-A37B-93BFE1BDBA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4" name="Text Box 147">
                  <a:extLst>
                    <a:ext uri="{FF2B5EF4-FFF2-40B4-BE49-F238E27FC236}">
                      <a16:creationId xmlns:a16="http://schemas.microsoft.com/office/drawing/2014/main" id="{2F4B26FA-5574-4AB6-A87D-5BCB78AEB6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70" name="Group 148">
                <a:extLst>
                  <a:ext uri="{FF2B5EF4-FFF2-40B4-BE49-F238E27FC236}">
                    <a16:creationId xmlns:a16="http://schemas.microsoft.com/office/drawing/2014/main" id="{5D9EC459-2C4E-4B09-AC43-24BAB15FF8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83334">
                <a:off x="3126" y="2608"/>
                <a:ext cx="180" cy="386"/>
                <a:chOff x="550" y="2640"/>
                <a:chExt cx="180" cy="386"/>
              </a:xfrm>
            </p:grpSpPr>
            <p:sp>
              <p:nvSpPr>
                <p:cNvPr id="12371" name="Freeform 149">
                  <a:extLst>
                    <a:ext uri="{FF2B5EF4-FFF2-40B4-BE49-F238E27FC236}">
                      <a16:creationId xmlns:a16="http://schemas.microsoft.com/office/drawing/2014/main" id="{2B10AD1A-5172-47B7-AE05-0829143BE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0" y="2640"/>
                  <a:ext cx="75" cy="250"/>
                </a:xfrm>
                <a:custGeom>
                  <a:avLst/>
                  <a:gdLst>
                    <a:gd name="T0" fmla="*/ 0 w 75"/>
                    <a:gd name="T1" fmla="*/ 0 h 250"/>
                    <a:gd name="T2" fmla="*/ 56 w 75"/>
                    <a:gd name="T3" fmla="*/ 40 h 250"/>
                    <a:gd name="T4" fmla="*/ 40 w 75"/>
                    <a:gd name="T5" fmla="*/ 152 h 250"/>
                    <a:gd name="T6" fmla="*/ 72 w 75"/>
                    <a:gd name="T7" fmla="*/ 216 h 2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5"/>
                    <a:gd name="T13" fmla="*/ 0 h 250"/>
                    <a:gd name="T14" fmla="*/ 75 w 75"/>
                    <a:gd name="T15" fmla="*/ 250 h 2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5" h="250">
                      <a:moveTo>
                        <a:pt x="0" y="0"/>
                      </a:moveTo>
                      <a:cubicBezTo>
                        <a:pt x="56" y="19"/>
                        <a:pt x="43" y="0"/>
                        <a:pt x="56" y="40"/>
                      </a:cubicBezTo>
                      <a:cubicBezTo>
                        <a:pt x="31" y="78"/>
                        <a:pt x="22" y="102"/>
                        <a:pt x="40" y="152"/>
                      </a:cubicBezTo>
                      <a:cubicBezTo>
                        <a:pt x="75" y="250"/>
                        <a:pt x="72" y="168"/>
                        <a:pt x="72" y="216"/>
                      </a:cubicBezTo>
                    </a:path>
                  </a:pathLst>
                </a:custGeom>
                <a:noFill/>
                <a:ln w="38100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72" name="Text Box 150">
                  <a:extLst>
                    <a:ext uri="{FF2B5EF4-FFF2-40B4-BE49-F238E27FC236}">
                      <a16:creationId xmlns:a16="http://schemas.microsoft.com/office/drawing/2014/main" id="{117BBA27-3BE6-4397-ADDD-9E8D423E30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" y="2738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</p:grpSp>
      </p:grpSp>
      <p:grpSp>
        <p:nvGrpSpPr>
          <p:cNvPr id="30923" name="Group 151">
            <a:extLst>
              <a:ext uri="{FF2B5EF4-FFF2-40B4-BE49-F238E27FC236}">
                <a16:creationId xmlns:a16="http://schemas.microsoft.com/office/drawing/2014/main" id="{C97699E7-72B5-43A3-B21E-D78D956D5D8A}"/>
              </a:ext>
            </a:extLst>
          </p:cNvPr>
          <p:cNvGrpSpPr>
            <a:grpSpLocks/>
          </p:cNvGrpSpPr>
          <p:nvPr/>
        </p:nvGrpSpPr>
        <p:grpSpPr bwMode="auto">
          <a:xfrm>
            <a:off x="263525" y="4241800"/>
            <a:ext cx="8880475" cy="2641600"/>
            <a:chOff x="166" y="2672"/>
            <a:chExt cx="5594" cy="1664"/>
          </a:xfrm>
        </p:grpSpPr>
        <p:grpSp>
          <p:nvGrpSpPr>
            <p:cNvPr id="12298" name="Group 152">
              <a:extLst>
                <a:ext uri="{FF2B5EF4-FFF2-40B4-BE49-F238E27FC236}">
                  <a16:creationId xmlns:a16="http://schemas.microsoft.com/office/drawing/2014/main" id="{EFCFA35F-932C-485D-929B-9FE3DA5835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0" y="2945"/>
              <a:ext cx="3301" cy="1391"/>
              <a:chOff x="1230" y="2945"/>
              <a:chExt cx="3301" cy="1391"/>
            </a:xfrm>
          </p:grpSpPr>
          <p:grpSp>
            <p:nvGrpSpPr>
              <p:cNvPr id="12303" name="Group 153">
                <a:extLst>
                  <a:ext uri="{FF2B5EF4-FFF2-40B4-BE49-F238E27FC236}">
                    <a16:creationId xmlns:a16="http://schemas.microsoft.com/office/drawing/2014/main" id="{2577D6C8-0009-4689-B8CF-90BF50992E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2" y="3160"/>
                <a:ext cx="293" cy="936"/>
                <a:chOff x="1462" y="3160"/>
                <a:chExt cx="293" cy="936"/>
              </a:xfrm>
            </p:grpSpPr>
            <p:grpSp>
              <p:nvGrpSpPr>
                <p:cNvPr id="12343" name="Group 154">
                  <a:extLst>
                    <a:ext uri="{FF2B5EF4-FFF2-40B4-BE49-F238E27FC236}">
                      <a16:creationId xmlns:a16="http://schemas.microsoft.com/office/drawing/2014/main" id="{EFC1C05B-8D33-47E5-A304-940A284A6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62" y="3160"/>
                  <a:ext cx="293" cy="936"/>
                  <a:chOff x="494" y="3160"/>
                  <a:chExt cx="293" cy="936"/>
                </a:xfrm>
              </p:grpSpPr>
              <p:sp>
                <p:nvSpPr>
                  <p:cNvPr id="12345" name="Rectangle 155">
                    <a:extLst>
                      <a:ext uri="{FF2B5EF4-FFF2-40B4-BE49-F238E27FC236}">
                        <a16:creationId xmlns:a16="http://schemas.microsoft.com/office/drawing/2014/main" id="{B513EAD3-AB54-41A9-B60C-05202CCA8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163"/>
                    <a:ext cx="292" cy="9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12346" name="Rectangle 156">
                    <a:extLst>
                      <a:ext uri="{FF2B5EF4-FFF2-40B4-BE49-F238E27FC236}">
                        <a16:creationId xmlns:a16="http://schemas.microsoft.com/office/drawing/2014/main" id="{18D2970A-6AC7-40A7-916C-523DC9E1FF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95" y="3160"/>
                    <a:ext cx="292" cy="11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</p:grpSp>
            <p:sp>
              <p:nvSpPr>
                <p:cNvPr id="12344" name="Oval 157">
                  <a:extLst>
                    <a:ext uri="{FF2B5EF4-FFF2-40B4-BE49-F238E27FC236}">
                      <a16:creationId xmlns:a16="http://schemas.microsoft.com/office/drawing/2014/main" id="{B300306C-E634-4C9F-B035-52DCB6440D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0" y="3192"/>
                  <a:ext cx="132" cy="56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12304" name="Group 158">
                <a:extLst>
                  <a:ext uri="{FF2B5EF4-FFF2-40B4-BE49-F238E27FC236}">
                    <a16:creationId xmlns:a16="http://schemas.microsoft.com/office/drawing/2014/main" id="{27135875-405E-4997-9146-20C6975F0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0" y="2945"/>
                <a:ext cx="493" cy="1376"/>
                <a:chOff x="1230" y="2945"/>
                <a:chExt cx="493" cy="1376"/>
              </a:xfrm>
            </p:grpSpPr>
            <p:sp>
              <p:nvSpPr>
                <p:cNvPr id="12340" name="Text Box 159">
                  <a:extLst>
                    <a:ext uri="{FF2B5EF4-FFF2-40B4-BE49-F238E27FC236}">
                      <a16:creationId xmlns:a16="http://schemas.microsoft.com/office/drawing/2014/main" id="{F3CB6216-28EE-46A2-990B-8FDAC320A3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0" y="3905"/>
                  <a:ext cx="25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t</a:t>
                  </a:r>
                  <a:r>
                    <a:rPr lang="en-US" altLang="en-US" sz="2400" b="1" baseline="-2500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sp>
              <p:nvSpPr>
                <p:cNvPr id="12341" name="Text Box 160">
                  <a:extLst>
                    <a:ext uri="{FF2B5EF4-FFF2-40B4-BE49-F238E27FC236}">
                      <a16:creationId xmlns:a16="http://schemas.microsoft.com/office/drawing/2014/main" id="{03CD727D-3102-4CE0-878B-820304561E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5" y="4033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sp>
              <p:nvSpPr>
                <p:cNvPr id="12342" name="Text Box 161">
                  <a:extLst>
                    <a:ext uri="{FF2B5EF4-FFF2-40B4-BE49-F238E27FC236}">
                      <a16:creationId xmlns:a16="http://schemas.microsoft.com/office/drawing/2014/main" id="{C5E8342E-AF5D-45FD-A4D7-CD508E5347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95" y="2945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12305" name="Group 162">
                <a:extLst>
                  <a:ext uri="{FF2B5EF4-FFF2-40B4-BE49-F238E27FC236}">
                    <a16:creationId xmlns:a16="http://schemas.microsoft.com/office/drawing/2014/main" id="{FDBC3742-2AED-4DE2-98A0-574CDEC054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9" y="2960"/>
                <a:ext cx="2372" cy="1376"/>
                <a:chOff x="2159" y="2960"/>
                <a:chExt cx="2372" cy="1376"/>
              </a:xfrm>
            </p:grpSpPr>
            <p:sp>
              <p:nvSpPr>
                <p:cNvPr id="12306" name="Text Box 163">
                  <a:extLst>
                    <a:ext uri="{FF2B5EF4-FFF2-40B4-BE49-F238E27FC236}">
                      <a16:creationId xmlns:a16="http://schemas.microsoft.com/office/drawing/2014/main" id="{4E359296-1F6B-489B-8541-4DD14B053A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39" y="4048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sp>
              <p:nvSpPr>
                <p:cNvPr id="12307" name="Text Box 164">
                  <a:extLst>
                    <a:ext uri="{FF2B5EF4-FFF2-40B4-BE49-F238E27FC236}">
                      <a16:creationId xmlns:a16="http://schemas.microsoft.com/office/drawing/2014/main" id="{C27BEF9C-19C4-419B-A1F1-77ADE8C14E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9" y="4048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sp>
              <p:nvSpPr>
                <p:cNvPr id="12308" name="Text Box 165">
                  <a:extLst>
                    <a:ext uri="{FF2B5EF4-FFF2-40B4-BE49-F238E27FC236}">
                      <a16:creationId xmlns:a16="http://schemas.microsoft.com/office/drawing/2014/main" id="{78332A46-7DB4-4450-A3BF-38BE05B8739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79" y="4048"/>
                  <a:ext cx="2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="1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grpSp>
              <p:nvGrpSpPr>
                <p:cNvPr id="12309" name="Group 166">
                  <a:extLst>
                    <a:ext uri="{FF2B5EF4-FFF2-40B4-BE49-F238E27FC236}">
                      <a16:creationId xmlns:a16="http://schemas.microsoft.com/office/drawing/2014/main" id="{5135CD82-1C93-4228-9DA4-E31856E4D3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59" y="2960"/>
                  <a:ext cx="2372" cy="1233"/>
                  <a:chOff x="2159" y="2960"/>
                  <a:chExt cx="2372" cy="1233"/>
                </a:xfrm>
              </p:grpSpPr>
              <p:grpSp>
                <p:nvGrpSpPr>
                  <p:cNvPr id="12310" name="Group 167">
                    <a:extLst>
                      <a:ext uri="{FF2B5EF4-FFF2-40B4-BE49-F238E27FC236}">
                        <a16:creationId xmlns:a16="http://schemas.microsoft.com/office/drawing/2014/main" id="{454B479D-9A0A-41CC-9DA2-298FCC6DC5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159" y="3160"/>
                    <a:ext cx="521" cy="1033"/>
                    <a:chOff x="2182" y="3072"/>
                    <a:chExt cx="521" cy="1033"/>
                  </a:xfrm>
                </p:grpSpPr>
                <p:grpSp>
                  <p:nvGrpSpPr>
                    <p:cNvPr id="12332" name="Group 168">
                      <a:extLst>
                        <a:ext uri="{FF2B5EF4-FFF2-40B4-BE49-F238E27FC236}">
                          <a16:creationId xmlns:a16="http://schemas.microsoft.com/office/drawing/2014/main" id="{E25BCE08-5D0C-4581-9181-9567D4F5DEA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0" y="3072"/>
                      <a:ext cx="293" cy="936"/>
                      <a:chOff x="1586" y="3120"/>
                      <a:chExt cx="293" cy="936"/>
                    </a:xfrm>
                  </p:grpSpPr>
                  <p:grpSp>
                    <p:nvGrpSpPr>
                      <p:cNvPr id="12334" name="Group 169">
                        <a:extLst>
                          <a:ext uri="{FF2B5EF4-FFF2-40B4-BE49-F238E27FC236}">
                            <a16:creationId xmlns:a16="http://schemas.microsoft.com/office/drawing/2014/main" id="{E11A8803-4F82-45AD-BEC3-BCA7EBDEA1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86" y="3120"/>
                        <a:ext cx="293" cy="936"/>
                        <a:chOff x="494" y="3160"/>
                        <a:chExt cx="293" cy="936"/>
                      </a:xfrm>
                    </p:grpSpPr>
                    <p:sp>
                      <p:nvSpPr>
                        <p:cNvPr id="12338" name="Rectangle 170">
                          <a:extLst>
                            <a:ext uri="{FF2B5EF4-FFF2-40B4-BE49-F238E27FC236}">
                              <a16:creationId xmlns:a16="http://schemas.microsoft.com/office/drawing/2014/main" id="{3DE7E676-8B6E-4E18-B420-1F7B3D9BAA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" y="3163"/>
                          <a:ext cx="292" cy="9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2339" name="Rectangle 171">
                          <a:extLst>
                            <a:ext uri="{FF2B5EF4-FFF2-40B4-BE49-F238E27FC236}">
                              <a16:creationId xmlns:a16="http://schemas.microsoft.com/office/drawing/2014/main" id="{2CBF87EF-89B7-4993-BA3E-F972F1D4161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5" y="3160"/>
                          <a:ext cx="292" cy="1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</p:grpSp>
                  <p:sp>
                    <p:nvSpPr>
                      <p:cNvPr id="12335" name="Oval 172">
                        <a:extLst>
                          <a:ext uri="{FF2B5EF4-FFF2-40B4-BE49-F238E27FC236}">
                            <a16:creationId xmlns:a16="http://schemas.microsoft.com/office/drawing/2014/main" id="{6BF30F34-CDB2-4BE1-90FC-EB52613E00D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0" y="3152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36" name="Oval 173">
                        <a:extLst>
                          <a:ext uri="{FF2B5EF4-FFF2-40B4-BE49-F238E27FC236}">
                            <a16:creationId xmlns:a16="http://schemas.microsoft.com/office/drawing/2014/main" id="{C21C3DF7-F6FF-4E79-9045-AFFC3905DB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0" y="3244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37" name="Oval 174">
                        <a:extLst>
                          <a:ext uri="{FF2B5EF4-FFF2-40B4-BE49-F238E27FC236}">
                            <a16:creationId xmlns:a16="http://schemas.microsoft.com/office/drawing/2014/main" id="{15B04DDD-0686-4F20-A0DB-B9C8B8856A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60" y="3344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</p:grpSp>
                <p:sp>
                  <p:nvSpPr>
                    <p:cNvPr id="12333" name="Text Box 175">
                      <a:extLst>
                        <a:ext uri="{FF2B5EF4-FFF2-40B4-BE49-F238E27FC236}">
                          <a16:creationId xmlns:a16="http://schemas.microsoft.com/office/drawing/2014/main" id="{CDBC5287-1AC5-4305-8A1E-F12AADB36CC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82" y="3817"/>
                      <a:ext cx="25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p:txBody>
                </p:sp>
              </p:grpSp>
              <p:grpSp>
                <p:nvGrpSpPr>
                  <p:cNvPr id="12311" name="Group 176">
                    <a:extLst>
                      <a:ext uri="{FF2B5EF4-FFF2-40B4-BE49-F238E27FC236}">
                        <a16:creationId xmlns:a16="http://schemas.microsoft.com/office/drawing/2014/main" id="{328C0692-0A23-4254-B334-5DF1204B4C2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84" y="3160"/>
                    <a:ext cx="525" cy="1033"/>
                    <a:chOff x="3158" y="3072"/>
                    <a:chExt cx="525" cy="1033"/>
                  </a:xfrm>
                </p:grpSpPr>
                <p:grpSp>
                  <p:nvGrpSpPr>
                    <p:cNvPr id="12324" name="Group 177">
                      <a:extLst>
                        <a:ext uri="{FF2B5EF4-FFF2-40B4-BE49-F238E27FC236}">
                          <a16:creationId xmlns:a16="http://schemas.microsoft.com/office/drawing/2014/main" id="{E533154E-DF8B-4C99-BE4A-C75187801C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0" y="3072"/>
                      <a:ext cx="293" cy="936"/>
                      <a:chOff x="2134" y="3124"/>
                      <a:chExt cx="293" cy="936"/>
                    </a:xfrm>
                  </p:grpSpPr>
                  <p:grpSp>
                    <p:nvGrpSpPr>
                      <p:cNvPr id="12326" name="Group 178">
                        <a:extLst>
                          <a:ext uri="{FF2B5EF4-FFF2-40B4-BE49-F238E27FC236}">
                            <a16:creationId xmlns:a16="http://schemas.microsoft.com/office/drawing/2014/main" id="{C9E4A624-4ADC-4A16-89CE-5B2E2431BD4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4" y="3124"/>
                        <a:ext cx="293" cy="936"/>
                        <a:chOff x="494" y="3160"/>
                        <a:chExt cx="293" cy="936"/>
                      </a:xfrm>
                    </p:grpSpPr>
                    <p:sp>
                      <p:nvSpPr>
                        <p:cNvPr id="12330" name="Rectangle 179">
                          <a:extLst>
                            <a:ext uri="{FF2B5EF4-FFF2-40B4-BE49-F238E27FC236}">
                              <a16:creationId xmlns:a16="http://schemas.microsoft.com/office/drawing/2014/main" id="{B4133799-1730-4ED0-BAB8-893C3FEBDB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" y="3163"/>
                          <a:ext cx="292" cy="9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2331" name="Rectangle 180">
                          <a:extLst>
                            <a:ext uri="{FF2B5EF4-FFF2-40B4-BE49-F238E27FC236}">
                              <a16:creationId xmlns:a16="http://schemas.microsoft.com/office/drawing/2014/main" id="{B86F5C6D-3363-4E3D-89F9-57FE741D0D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5" y="3160"/>
                          <a:ext cx="292" cy="1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</p:grpSp>
                  <p:sp>
                    <p:nvSpPr>
                      <p:cNvPr id="12327" name="Oval 181">
                        <a:extLst>
                          <a:ext uri="{FF2B5EF4-FFF2-40B4-BE49-F238E27FC236}">
                            <a16:creationId xmlns:a16="http://schemas.microsoft.com/office/drawing/2014/main" id="{2AB726D0-9559-4232-AA27-CF3722304C5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3252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28" name="Oval 182">
                        <a:extLst>
                          <a:ext uri="{FF2B5EF4-FFF2-40B4-BE49-F238E27FC236}">
                            <a16:creationId xmlns:a16="http://schemas.microsoft.com/office/drawing/2014/main" id="{5FC4FA30-F5C4-44B7-A54A-3FEBE38DB6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3376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29" name="Oval 183">
                        <a:extLst>
                          <a:ext uri="{FF2B5EF4-FFF2-40B4-BE49-F238E27FC236}">
                            <a16:creationId xmlns:a16="http://schemas.microsoft.com/office/drawing/2014/main" id="{BF4DF04F-E3F1-46D0-8B0E-10E76AA58A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08" y="3588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</p:grpSp>
                <p:sp>
                  <p:nvSpPr>
                    <p:cNvPr id="12325" name="Text Box 184">
                      <a:extLst>
                        <a:ext uri="{FF2B5EF4-FFF2-40B4-BE49-F238E27FC236}">
                          <a16:creationId xmlns:a16="http://schemas.microsoft.com/office/drawing/2014/main" id="{233CC1A1-34A1-4368-835D-62E1F080C42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158" y="3817"/>
                      <a:ext cx="25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p:txBody>
                </p:sp>
              </p:grpSp>
              <p:grpSp>
                <p:nvGrpSpPr>
                  <p:cNvPr id="12312" name="Group 185">
                    <a:extLst>
                      <a:ext uri="{FF2B5EF4-FFF2-40B4-BE49-F238E27FC236}">
                        <a16:creationId xmlns:a16="http://schemas.microsoft.com/office/drawing/2014/main" id="{D0E17AA3-2295-4A57-8DD4-98CCBFA3E5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014" y="3160"/>
                    <a:ext cx="517" cy="1033"/>
                    <a:chOff x="4014" y="3072"/>
                    <a:chExt cx="517" cy="1033"/>
                  </a:xfrm>
                </p:grpSpPr>
                <p:grpSp>
                  <p:nvGrpSpPr>
                    <p:cNvPr id="12316" name="Group 186">
                      <a:extLst>
                        <a:ext uri="{FF2B5EF4-FFF2-40B4-BE49-F238E27FC236}">
                          <a16:creationId xmlns:a16="http://schemas.microsoft.com/office/drawing/2014/main" id="{752CFA88-2CD8-4FDE-9D3C-35FFF6DF0B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38" y="3072"/>
                      <a:ext cx="293" cy="936"/>
                      <a:chOff x="2998" y="3072"/>
                      <a:chExt cx="293" cy="936"/>
                    </a:xfrm>
                  </p:grpSpPr>
                  <p:grpSp>
                    <p:nvGrpSpPr>
                      <p:cNvPr id="12318" name="Group 187">
                        <a:extLst>
                          <a:ext uri="{FF2B5EF4-FFF2-40B4-BE49-F238E27FC236}">
                            <a16:creationId xmlns:a16="http://schemas.microsoft.com/office/drawing/2014/main" id="{96844891-37E3-4B0A-B83D-B29EB9630B6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98" y="3072"/>
                        <a:ext cx="293" cy="936"/>
                        <a:chOff x="494" y="3160"/>
                        <a:chExt cx="293" cy="936"/>
                      </a:xfrm>
                    </p:grpSpPr>
                    <p:sp>
                      <p:nvSpPr>
                        <p:cNvPr id="12322" name="Rectangle 188">
                          <a:extLst>
                            <a:ext uri="{FF2B5EF4-FFF2-40B4-BE49-F238E27FC236}">
                              <a16:creationId xmlns:a16="http://schemas.microsoft.com/office/drawing/2014/main" id="{260AE61E-F853-430B-9F8E-FF6247D150A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4" y="3163"/>
                          <a:ext cx="292" cy="93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12323" name="Rectangle 189">
                          <a:extLst>
                            <a:ext uri="{FF2B5EF4-FFF2-40B4-BE49-F238E27FC236}">
                              <a16:creationId xmlns:a16="http://schemas.microsoft.com/office/drawing/2014/main" id="{3A8E0B90-CC45-4B30-A096-9C9C3A007BB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95" y="3160"/>
                          <a:ext cx="292" cy="1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</p:grpSp>
                  <p:sp>
                    <p:nvSpPr>
                      <p:cNvPr id="12319" name="Oval 190">
                        <a:extLst>
                          <a:ext uri="{FF2B5EF4-FFF2-40B4-BE49-F238E27FC236}">
                            <a16:creationId xmlns:a16="http://schemas.microsoft.com/office/drawing/2014/main" id="{717B3140-C006-41D6-96BB-9BDD42F5DD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3240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20" name="Oval 191">
                        <a:extLst>
                          <a:ext uri="{FF2B5EF4-FFF2-40B4-BE49-F238E27FC236}">
                            <a16:creationId xmlns:a16="http://schemas.microsoft.com/office/drawing/2014/main" id="{3513EF34-40B0-4F1B-A2CB-259F41AAB7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3480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12321" name="Oval 192">
                        <a:extLst>
                          <a:ext uri="{FF2B5EF4-FFF2-40B4-BE49-F238E27FC236}">
                            <a16:creationId xmlns:a16="http://schemas.microsoft.com/office/drawing/2014/main" id="{B951320C-1317-4B51-8CA4-9A34054277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72" y="3860"/>
                        <a:ext cx="132" cy="56"/>
                      </a:xfrm>
                      <a:prstGeom prst="ellipse">
                        <a:avLst/>
                      </a:prstGeom>
                      <a:solidFill>
                        <a:srgbClr val="66FF33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</p:grpSp>
                <p:sp>
                  <p:nvSpPr>
                    <p:cNvPr id="12317" name="Text Box 193">
                      <a:extLst>
                        <a:ext uri="{FF2B5EF4-FFF2-40B4-BE49-F238E27FC236}">
                          <a16:creationId xmlns:a16="http://schemas.microsoft.com/office/drawing/2014/main" id="{9EE159B8-8F65-4967-A0C4-C2A90592F19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4" y="3817"/>
                      <a:ext cx="251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en-US" sz="2400" b="1">
                          <a:solidFill>
                            <a:schemeClr val="bg1"/>
                          </a:solidFill>
                        </a:rPr>
                        <a:t>t</a:t>
                      </a:r>
                      <a:r>
                        <a:rPr lang="en-US" altLang="en-US" sz="2400" b="1" baseline="-2500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p:txBody>
                </p:sp>
              </p:grpSp>
              <p:sp>
                <p:nvSpPr>
                  <p:cNvPr id="12313" name="Text Box 194">
                    <a:extLst>
                      <a:ext uri="{FF2B5EF4-FFF2-40B4-BE49-F238E27FC236}">
                        <a16:creationId xmlns:a16="http://schemas.microsoft.com/office/drawing/2014/main" id="{54005F0E-E0D8-4ABC-AF5D-ADCF09A9E7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39" y="2960"/>
                    <a:ext cx="22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bg1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12314" name="Text Box 195">
                    <a:extLst>
                      <a:ext uri="{FF2B5EF4-FFF2-40B4-BE49-F238E27FC236}">
                        <a16:creationId xmlns:a16="http://schemas.microsoft.com/office/drawing/2014/main" id="{FF20D2FA-4378-464A-A026-027DA4B5AAD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9" y="2960"/>
                    <a:ext cx="22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bg1"/>
                        </a:solidFill>
                      </a:rPr>
                      <a:t>-</a:t>
                    </a:r>
                  </a:p>
                </p:txBody>
              </p:sp>
              <p:sp>
                <p:nvSpPr>
                  <p:cNvPr id="12315" name="Text Box 196">
                    <a:extLst>
                      <a:ext uri="{FF2B5EF4-FFF2-40B4-BE49-F238E27FC236}">
                        <a16:creationId xmlns:a16="http://schemas.microsoft.com/office/drawing/2014/main" id="{A28E9316-BB00-4A9B-B610-0D0A9BFE9C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9" y="2960"/>
                    <a:ext cx="228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2400" b="1">
                        <a:solidFill>
                          <a:schemeClr val="bg1"/>
                        </a:solidFill>
                      </a:rPr>
                      <a:t>-</a:t>
                    </a:r>
                  </a:p>
                </p:txBody>
              </p:sp>
            </p:grpSp>
          </p:grpSp>
        </p:grpSp>
        <p:sp>
          <p:nvSpPr>
            <p:cNvPr id="12299" name="AutoShape 197">
              <a:extLst>
                <a:ext uri="{FF2B5EF4-FFF2-40B4-BE49-F238E27FC236}">
                  <a16:creationId xmlns:a16="http://schemas.microsoft.com/office/drawing/2014/main" id="{8497D9A3-D9A8-481C-B1FE-A8BA48727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72"/>
              <a:ext cx="536" cy="704"/>
            </a:xfrm>
            <a:prstGeom prst="curvedRightArrow">
              <a:avLst>
                <a:gd name="adj1" fmla="val 26269"/>
                <a:gd name="adj2" fmla="val 52537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0" name="AutoShape 198">
              <a:extLst>
                <a:ext uri="{FF2B5EF4-FFF2-40B4-BE49-F238E27FC236}">
                  <a16:creationId xmlns:a16="http://schemas.microsoft.com/office/drawing/2014/main" id="{C0951E2E-247A-4D30-AB0D-AC7D9F79D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" y="2728"/>
              <a:ext cx="528" cy="624"/>
            </a:xfrm>
            <a:prstGeom prst="curvedLeftArrow">
              <a:avLst>
                <a:gd name="adj1" fmla="val 23636"/>
                <a:gd name="adj2" fmla="val 47273"/>
                <a:gd name="adj3" fmla="val 333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1" name="Text Box 199">
              <a:extLst>
                <a:ext uri="{FF2B5EF4-FFF2-40B4-BE49-F238E27FC236}">
                  <a16:creationId xmlns:a16="http://schemas.microsoft.com/office/drawing/2014/main" id="{C1EEBB15-220A-4256-89BA-D9BEC05AE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" y="2935"/>
              <a:ext cx="5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PAGE</a:t>
              </a:r>
            </a:p>
          </p:txBody>
        </p:sp>
        <p:sp>
          <p:nvSpPr>
            <p:cNvPr id="12302" name="Text Box 200">
              <a:extLst>
                <a:ext uri="{FF2B5EF4-FFF2-40B4-BE49-F238E27FC236}">
                  <a16:creationId xmlns:a16="http://schemas.microsoft.com/office/drawing/2014/main" id="{01B73767-DA7B-43FB-A069-E588CE10A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6" y="2911"/>
              <a:ext cx="5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PAGE</a:t>
              </a:r>
            </a:p>
          </p:txBody>
        </p:sp>
      </p:grpSp>
      <p:sp>
        <p:nvSpPr>
          <p:cNvPr id="12296" name="Line 201">
            <a:extLst>
              <a:ext uri="{FF2B5EF4-FFF2-40B4-BE49-F238E27FC236}">
                <a16:creationId xmlns:a16="http://schemas.microsoft.com/office/drawing/2014/main" id="{761A6BC9-5D3F-401F-ABEF-BFE9BF2BC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2" name="Text Box 202">
            <a:extLst>
              <a:ext uri="{FF2B5EF4-FFF2-40B4-BE49-F238E27FC236}">
                <a16:creationId xmlns:a16="http://schemas.microsoft.com/office/drawing/2014/main" id="{F1F8004D-57E9-48F9-A7B8-75ECA832F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475" y="5700713"/>
            <a:ext cx="1685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Stain gel to visualize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protein bands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9670B720-0BEF-4DB8-BA0F-2028032B1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477838"/>
            <a:ext cx="7877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Protein Fractionation by 2D SDS-PAGE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CACE5AC-2C30-4FBB-9432-92D53C281E2E}"/>
              </a:ext>
            </a:extLst>
          </p:cNvPr>
          <p:cNvGrpSpPr>
            <a:grpSpLocks/>
          </p:cNvGrpSpPr>
          <p:nvPr/>
        </p:nvGrpSpPr>
        <p:grpSpPr bwMode="auto">
          <a:xfrm>
            <a:off x="2222500" y="1327150"/>
            <a:ext cx="4732338" cy="406400"/>
            <a:chOff x="1400" y="935"/>
            <a:chExt cx="2981" cy="256"/>
          </a:xfrm>
        </p:grpSpPr>
        <p:sp>
          <p:nvSpPr>
            <p:cNvPr id="13421" name="Rectangle 4">
              <a:extLst>
                <a:ext uri="{FF2B5EF4-FFF2-40B4-BE49-F238E27FC236}">
                  <a16:creationId xmlns:a16="http://schemas.microsoft.com/office/drawing/2014/main" id="{9ED01961-2060-4469-A1E4-C8C204B2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" y="935"/>
              <a:ext cx="298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49" name="Oval 5">
              <a:extLst>
                <a:ext uri="{FF2B5EF4-FFF2-40B4-BE49-F238E27FC236}">
                  <a16:creationId xmlns:a16="http://schemas.microsoft.com/office/drawing/2014/main" id="{B00CD45A-E590-4926-8BD2-53D9CBD6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981"/>
              <a:ext cx="2805" cy="153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30196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423" name="Text Box 6">
              <a:extLst>
                <a:ext uri="{FF2B5EF4-FFF2-40B4-BE49-F238E27FC236}">
                  <a16:creationId xmlns:a16="http://schemas.microsoft.com/office/drawing/2014/main" id="{86BF3C08-3E5B-4ED2-9E39-0C5BE3F8B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" y="940"/>
              <a:ext cx="1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chemeClr val="bg1"/>
                  </a:solidFill>
                </a:rPr>
                <a:t>Protein Mixture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92513F45-4E2E-415E-B621-6184DCD323F5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2862263"/>
            <a:ext cx="3455988" cy="701675"/>
            <a:chOff x="2886" y="1803"/>
            <a:chExt cx="2177" cy="442"/>
          </a:xfrm>
        </p:grpSpPr>
        <p:sp>
          <p:nvSpPr>
            <p:cNvPr id="13419" name="Line 8">
              <a:extLst>
                <a:ext uri="{FF2B5EF4-FFF2-40B4-BE49-F238E27FC236}">
                  <a16:creationId xmlns:a16="http://schemas.microsoft.com/office/drawing/2014/main" id="{6C451FF3-E3D8-4B8B-BFD8-8986813AE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6" y="1865"/>
              <a:ext cx="0" cy="3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Text Box 9">
              <a:extLst>
                <a:ext uri="{FF2B5EF4-FFF2-40B4-BE49-F238E27FC236}">
                  <a16:creationId xmlns:a16="http://schemas.microsoft.com/office/drawing/2014/main" id="{8AD0AD84-1F69-41BF-86B9-69512288A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1803"/>
              <a:ext cx="212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Add SDS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Join to polyacrylamide gel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62BEEABD-E70A-4D74-A743-9174C30F0481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1806575"/>
            <a:ext cx="5468938" cy="1109663"/>
            <a:chOff x="1144" y="1138"/>
            <a:chExt cx="3445" cy="699"/>
          </a:xfrm>
        </p:grpSpPr>
        <p:sp>
          <p:nvSpPr>
            <p:cNvPr id="13386" name="Line 11">
              <a:extLst>
                <a:ext uri="{FF2B5EF4-FFF2-40B4-BE49-F238E27FC236}">
                  <a16:creationId xmlns:a16="http://schemas.microsoft.com/office/drawing/2014/main" id="{498572C3-0C50-4418-B1F4-BFE57EBF4B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139"/>
              <a:ext cx="0" cy="3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Text Box 12">
              <a:extLst>
                <a:ext uri="{FF2B5EF4-FFF2-40B4-BE49-F238E27FC236}">
                  <a16:creationId xmlns:a16="http://schemas.microsoft.com/office/drawing/2014/main" id="{B652E484-144F-4A69-A364-0E98B59B4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4" y="1138"/>
              <a:ext cx="16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chemeClr val="bg1"/>
                  </a:solidFill>
                </a:rPr>
                <a:t>Isoelectric focusing</a:t>
              </a:r>
            </a:p>
          </p:txBody>
        </p:sp>
        <p:grpSp>
          <p:nvGrpSpPr>
            <p:cNvPr id="13388" name="Group 13">
              <a:extLst>
                <a:ext uri="{FF2B5EF4-FFF2-40B4-BE49-F238E27FC236}">
                  <a16:creationId xmlns:a16="http://schemas.microsoft.com/office/drawing/2014/main" id="{A3A719B1-FA64-458E-99BA-AB271A56E8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1543"/>
              <a:ext cx="2981" cy="256"/>
              <a:chOff x="1206" y="2110"/>
              <a:chExt cx="3347" cy="403"/>
            </a:xfrm>
          </p:grpSpPr>
          <p:sp>
            <p:nvSpPr>
              <p:cNvPr id="13391" name="Rectangle 14">
                <a:extLst>
                  <a:ext uri="{FF2B5EF4-FFF2-40B4-BE49-F238E27FC236}">
                    <a16:creationId xmlns:a16="http://schemas.microsoft.com/office/drawing/2014/main" id="{C1440464-3413-412E-9A3D-23ACD8D26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2110"/>
                <a:ext cx="3347" cy="4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2" name="Oval 15">
                <a:extLst>
                  <a:ext uri="{FF2B5EF4-FFF2-40B4-BE49-F238E27FC236}">
                    <a16:creationId xmlns:a16="http://schemas.microsoft.com/office/drawing/2014/main" id="{5E4F310E-B3E0-41C2-90EC-67A46F97E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262" y="2229"/>
                <a:ext cx="27" cy="1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3" name="Oval 16">
                <a:extLst>
                  <a:ext uri="{FF2B5EF4-FFF2-40B4-BE49-F238E27FC236}">
                    <a16:creationId xmlns:a16="http://schemas.microsoft.com/office/drawing/2014/main" id="{3ED1AA4C-7BDF-42FB-BB18-3B2A5D9E2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7" y="2239"/>
                <a:ext cx="27" cy="1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4" name="Oval 17">
                <a:extLst>
                  <a:ext uri="{FF2B5EF4-FFF2-40B4-BE49-F238E27FC236}">
                    <a16:creationId xmlns:a16="http://schemas.microsoft.com/office/drawing/2014/main" id="{798C87BB-2ACF-4F07-A908-C9E5842D6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2188"/>
                <a:ext cx="47" cy="2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5" name="Oval 18">
                <a:extLst>
                  <a:ext uri="{FF2B5EF4-FFF2-40B4-BE49-F238E27FC236}">
                    <a16:creationId xmlns:a16="http://schemas.microsoft.com/office/drawing/2014/main" id="{9708C1E4-217E-4662-95A3-92F26EBA1C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6" name="Oval 19">
                <a:extLst>
                  <a:ext uri="{FF2B5EF4-FFF2-40B4-BE49-F238E27FC236}">
                    <a16:creationId xmlns:a16="http://schemas.microsoft.com/office/drawing/2014/main" id="{4A54E5A0-3BFC-4A0B-8CFC-26AEC666A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4" y="2206"/>
                <a:ext cx="148" cy="2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7" name="Oval 20">
                <a:extLst>
                  <a:ext uri="{FF2B5EF4-FFF2-40B4-BE49-F238E27FC236}">
                    <a16:creationId xmlns:a16="http://schemas.microsoft.com/office/drawing/2014/main" id="{FCD3B4AE-F317-4FFD-8BB7-03CF1A274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800" y="2243"/>
                <a:ext cx="27" cy="1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8" name="Oval 21">
                <a:extLst>
                  <a:ext uri="{FF2B5EF4-FFF2-40B4-BE49-F238E27FC236}">
                    <a16:creationId xmlns:a16="http://schemas.microsoft.com/office/drawing/2014/main" id="{87BE8168-C925-45A5-91DC-0990B9BCE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5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399" name="Oval 22">
                <a:extLst>
                  <a:ext uri="{FF2B5EF4-FFF2-40B4-BE49-F238E27FC236}">
                    <a16:creationId xmlns:a16="http://schemas.microsoft.com/office/drawing/2014/main" id="{5DDFCC2D-C0B5-4DCC-AADE-6D8F48F01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0" y="2234"/>
                <a:ext cx="27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0" name="Oval 23">
                <a:extLst>
                  <a:ext uri="{FF2B5EF4-FFF2-40B4-BE49-F238E27FC236}">
                    <a16:creationId xmlns:a16="http://schemas.microsoft.com/office/drawing/2014/main" id="{0E754898-ECEA-4452-BE0C-A0DD4336D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175"/>
                <a:ext cx="75" cy="28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1" name="Oval 24">
                <a:extLst>
                  <a:ext uri="{FF2B5EF4-FFF2-40B4-BE49-F238E27FC236}">
                    <a16:creationId xmlns:a16="http://schemas.microsoft.com/office/drawing/2014/main" id="{284AAC16-4914-4DE2-AD6F-FA911BB7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2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2" name="Oval 25">
                <a:extLst>
                  <a:ext uri="{FF2B5EF4-FFF2-40B4-BE49-F238E27FC236}">
                    <a16:creationId xmlns:a16="http://schemas.microsoft.com/office/drawing/2014/main" id="{70ACDFFA-B4E7-40BD-9A47-369C3D919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8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3" name="Oval 26">
                <a:extLst>
                  <a:ext uri="{FF2B5EF4-FFF2-40B4-BE49-F238E27FC236}">
                    <a16:creationId xmlns:a16="http://schemas.microsoft.com/office/drawing/2014/main" id="{6AC8E558-F9CF-4192-8A83-7AB17206A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" y="2248"/>
                <a:ext cx="27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4" name="Oval 27">
                <a:extLst>
                  <a:ext uri="{FF2B5EF4-FFF2-40B4-BE49-F238E27FC236}">
                    <a16:creationId xmlns:a16="http://schemas.microsoft.com/office/drawing/2014/main" id="{07D6AE7D-4228-4532-9B2F-C44A2F6412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5" name="Oval 28">
                <a:extLst>
                  <a:ext uri="{FF2B5EF4-FFF2-40B4-BE49-F238E27FC236}">
                    <a16:creationId xmlns:a16="http://schemas.microsoft.com/office/drawing/2014/main" id="{FCEBEE90-45D3-4218-9A04-FCC5A083D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16"/>
                <a:ext cx="84" cy="20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6" name="Oval 29">
                <a:extLst>
                  <a:ext uri="{FF2B5EF4-FFF2-40B4-BE49-F238E27FC236}">
                    <a16:creationId xmlns:a16="http://schemas.microsoft.com/office/drawing/2014/main" id="{FB0BEBD6-6829-4590-A16F-79AA8024D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" y="2243"/>
                <a:ext cx="27" cy="1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7" name="Oval 30">
                <a:extLst>
                  <a:ext uri="{FF2B5EF4-FFF2-40B4-BE49-F238E27FC236}">
                    <a16:creationId xmlns:a16="http://schemas.microsoft.com/office/drawing/2014/main" id="{556BB050-8657-4E7D-8DF8-278DB1812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6" y="2206"/>
                <a:ext cx="56" cy="2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8" name="Oval 31">
                <a:extLst>
                  <a:ext uri="{FF2B5EF4-FFF2-40B4-BE49-F238E27FC236}">
                    <a16:creationId xmlns:a16="http://schemas.microsoft.com/office/drawing/2014/main" id="{00BEADC7-4504-434A-873C-124E86A351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09" name="Oval 32">
                <a:extLst>
                  <a:ext uri="{FF2B5EF4-FFF2-40B4-BE49-F238E27FC236}">
                    <a16:creationId xmlns:a16="http://schemas.microsoft.com/office/drawing/2014/main" id="{B5FDD833-8967-41AF-912A-AFF3E0B4C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" y="2206"/>
                <a:ext cx="56" cy="219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0" name="Oval 33">
                <a:extLst>
                  <a:ext uri="{FF2B5EF4-FFF2-40B4-BE49-F238E27FC236}">
                    <a16:creationId xmlns:a16="http://schemas.microsoft.com/office/drawing/2014/main" id="{8F69B0BD-2A0C-404C-9E37-D9E228026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9" y="2188"/>
                <a:ext cx="47" cy="25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1" name="Oval 34">
                <a:extLst>
                  <a:ext uri="{FF2B5EF4-FFF2-40B4-BE49-F238E27FC236}">
                    <a16:creationId xmlns:a16="http://schemas.microsoft.com/office/drawing/2014/main" id="{DA208ECB-4F13-40AC-B7C9-B74D3931C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0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2" name="Oval 35">
                <a:extLst>
                  <a:ext uri="{FF2B5EF4-FFF2-40B4-BE49-F238E27FC236}">
                    <a16:creationId xmlns:a16="http://schemas.microsoft.com/office/drawing/2014/main" id="{2C2C0C2E-0103-44E6-9E46-7666592D0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7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3" name="Oval 36">
                <a:extLst>
                  <a:ext uri="{FF2B5EF4-FFF2-40B4-BE49-F238E27FC236}">
                    <a16:creationId xmlns:a16="http://schemas.microsoft.com/office/drawing/2014/main" id="{3CE991CD-8D91-4308-AF91-D38894C98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4" name="Oval 37">
                <a:extLst>
                  <a:ext uri="{FF2B5EF4-FFF2-40B4-BE49-F238E27FC236}">
                    <a16:creationId xmlns:a16="http://schemas.microsoft.com/office/drawing/2014/main" id="{F328BDE9-3B19-4A83-B68F-BF6497CE2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5" y="2197"/>
                <a:ext cx="129" cy="2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5" name="Oval 38">
                <a:extLst>
                  <a:ext uri="{FF2B5EF4-FFF2-40B4-BE49-F238E27FC236}">
                    <a16:creationId xmlns:a16="http://schemas.microsoft.com/office/drawing/2014/main" id="{104DC9AF-86BC-4964-944E-E085E2CB4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1" y="2270"/>
                <a:ext cx="93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6" name="Oval 39">
                <a:extLst>
                  <a:ext uri="{FF2B5EF4-FFF2-40B4-BE49-F238E27FC236}">
                    <a16:creationId xmlns:a16="http://schemas.microsoft.com/office/drawing/2014/main" id="{CF10760F-FE74-4BB1-B59C-7EA22351F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5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7" name="Oval 40">
                <a:extLst>
                  <a:ext uri="{FF2B5EF4-FFF2-40B4-BE49-F238E27FC236}">
                    <a16:creationId xmlns:a16="http://schemas.microsoft.com/office/drawing/2014/main" id="{04EFBAE2-9A65-4E78-8CB2-D631A669A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1" y="2220"/>
                <a:ext cx="111" cy="1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3418" name="Oval 41">
                <a:extLst>
                  <a:ext uri="{FF2B5EF4-FFF2-40B4-BE49-F238E27FC236}">
                    <a16:creationId xmlns:a16="http://schemas.microsoft.com/office/drawing/2014/main" id="{0700E7E0-2896-41CF-8AEC-12BA9B325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9" y="2234"/>
                <a:ext cx="56" cy="16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3389" name="Text Box 42">
              <a:extLst>
                <a:ext uri="{FF2B5EF4-FFF2-40B4-BE49-F238E27FC236}">
                  <a16:creationId xmlns:a16="http://schemas.microsoft.com/office/drawing/2014/main" id="{4FF80009-7DC0-49B8-8701-91DA4E0CC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9" y="15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3390" name="Text Box 43">
              <a:extLst>
                <a:ext uri="{FF2B5EF4-FFF2-40B4-BE49-F238E27FC236}">
                  <a16:creationId xmlns:a16="http://schemas.microsoft.com/office/drawing/2014/main" id="{9DADA849-49A8-48B6-93BF-93CB988C4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4" y="15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6" name="Group 44">
            <a:extLst>
              <a:ext uri="{FF2B5EF4-FFF2-40B4-BE49-F238E27FC236}">
                <a16:creationId xmlns:a16="http://schemas.microsoft.com/office/drawing/2014/main" id="{E850C8F4-EB27-4B2B-81FD-BEA8D3199AC4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3609975"/>
            <a:ext cx="5103813" cy="3248025"/>
            <a:chOff x="1168" y="2274"/>
            <a:chExt cx="3215" cy="2046"/>
          </a:xfrm>
        </p:grpSpPr>
        <p:sp>
          <p:nvSpPr>
            <p:cNvPr id="13322" name="Rectangle 45">
              <a:extLst>
                <a:ext uri="{FF2B5EF4-FFF2-40B4-BE49-F238E27FC236}">
                  <a16:creationId xmlns:a16="http://schemas.microsoft.com/office/drawing/2014/main" id="{08E2634E-3D81-49B5-8272-9AF138489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2" y="2287"/>
              <a:ext cx="2981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23" name="Text Box 46">
              <a:extLst>
                <a:ext uri="{FF2B5EF4-FFF2-40B4-BE49-F238E27FC236}">
                  <a16:creationId xmlns:a16="http://schemas.microsoft.com/office/drawing/2014/main" id="{5AC0A99E-6A19-41A0-A54F-EF4366471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403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3324" name="Rectangle 47">
              <a:extLst>
                <a:ext uri="{FF2B5EF4-FFF2-40B4-BE49-F238E27FC236}">
                  <a16:creationId xmlns:a16="http://schemas.microsoft.com/office/drawing/2014/main" id="{58572D6B-734C-4786-8A26-5ED003578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2541"/>
              <a:ext cx="2981" cy="15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25" name="Text Box 48">
              <a:extLst>
                <a:ext uri="{FF2B5EF4-FFF2-40B4-BE49-F238E27FC236}">
                  <a16:creationId xmlns:a16="http://schemas.microsoft.com/office/drawing/2014/main" id="{475E5C39-BD04-4E88-AE48-464DA893B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2" y="227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13326" name="Oval 49">
              <a:extLst>
                <a:ext uri="{FF2B5EF4-FFF2-40B4-BE49-F238E27FC236}">
                  <a16:creationId xmlns:a16="http://schemas.microsoft.com/office/drawing/2014/main" id="{21235CF1-A1B5-426E-91E0-3704B0881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2679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27" name="Oval 50">
              <a:extLst>
                <a:ext uri="{FF2B5EF4-FFF2-40B4-BE49-F238E27FC236}">
                  <a16:creationId xmlns:a16="http://schemas.microsoft.com/office/drawing/2014/main" id="{2135FF50-2CA5-415B-8D08-AC70530FC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" y="3799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95" name="Oval 51">
              <a:extLst>
                <a:ext uri="{FF2B5EF4-FFF2-40B4-BE49-F238E27FC236}">
                  <a16:creationId xmlns:a16="http://schemas.microsoft.com/office/drawing/2014/main" id="{A8E3C8F7-EE1A-4D0E-9615-3D20ADB6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0" y="3191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29" name="Oval 52">
              <a:extLst>
                <a:ext uri="{FF2B5EF4-FFF2-40B4-BE49-F238E27FC236}">
                  <a16:creationId xmlns:a16="http://schemas.microsoft.com/office/drawing/2014/main" id="{8D59AFAE-8EC1-46DC-B820-0E524DCC6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3104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797" name="Oval 53">
              <a:extLst>
                <a:ext uri="{FF2B5EF4-FFF2-40B4-BE49-F238E27FC236}">
                  <a16:creationId xmlns:a16="http://schemas.microsoft.com/office/drawing/2014/main" id="{BBEACBFF-8600-44A8-A5D8-3A4D0DBE9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1" y="2889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31" name="Oval 54">
              <a:extLst>
                <a:ext uri="{FF2B5EF4-FFF2-40B4-BE49-F238E27FC236}">
                  <a16:creationId xmlns:a16="http://schemas.microsoft.com/office/drawing/2014/main" id="{28934B08-A942-4F03-A1BE-B99AA47C3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3770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2" name="Oval 55">
              <a:extLst>
                <a:ext uri="{FF2B5EF4-FFF2-40B4-BE49-F238E27FC236}">
                  <a16:creationId xmlns:a16="http://schemas.microsoft.com/office/drawing/2014/main" id="{F25CAA87-8988-418E-91BA-85A8027B6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383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3" name="Oval 56">
              <a:extLst>
                <a:ext uri="{FF2B5EF4-FFF2-40B4-BE49-F238E27FC236}">
                  <a16:creationId xmlns:a16="http://schemas.microsoft.com/office/drawing/2014/main" id="{80116298-7D66-46F4-93F1-F292B02D1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936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4" name="Oval 57">
              <a:extLst>
                <a:ext uri="{FF2B5EF4-FFF2-40B4-BE49-F238E27FC236}">
                  <a16:creationId xmlns:a16="http://schemas.microsoft.com/office/drawing/2014/main" id="{8BB43C26-994B-4DC4-B1B0-230A80FBE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" y="2725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35" name="Oval 58">
              <a:extLst>
                <a:ext uri="{FF2B5EF4-FFF2-40B4-BE49-F238E27FC236}">
                  <a16:creationId xmlns:a16="http://schemas.microsoft.com/office/drawing/2014/main" id="{4439DB79-419F-4899-8D48-E6ED342FD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2784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03" name="Oval 59">
              <a:extLst>
                <a:ext uri="{FF2B5EF4-FFF2-40B4-BE49-F238E27FC236}">
                  <a16:creationId xmlns:a16="http://schemas.microsoft.com/office/drawing/2014/main" id="{EBCF76A4-0EA8-432B-8F01-368E2BF09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3" y="3671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37" name="Oval 60">
              <a:extLst>
                <a:ext uri="{FF2B5EF4-FFF2-40B4-BE49-F238E27FC236}">
                  <a16:creationId xmlns:a16="http://schemas.microsoft.com/office/drawing/2014/main" id="{72A5A1D3-1446-4AEE-9FBB-2EA06E6F5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" y="2853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05" name="Oval 61">
              <a:extLst>
                <a:ext uri="{FF2B5EF4-FFF2-40B4-BE49-F238E27FC236}">
                  <a16:creationId xmlns:a16="http://schemas.microsoft.com/office/drawing/2014/main" id="{753B2A7A-324D-4D46-83E7-2FB3FDB15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" y="3305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2000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06" name="Oval 62">
              <a:extLst>
                <a:ext uri="{FF2B5EF4-FFF2-40B4-BE49-F238E27FC236}">
                  <a16:creationId xmlns:a16="http://schemas.microsoft.com/office/drawing/2014/main" id="{F3C78A6B-01F8-471C-8299-ED56B1ECD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849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2000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07" name="Oval 63">
              <a:extLst>
                <a:ext uri="{FF2B5EF4-FFF2-40B4-BE49-F238E27FC236}">
                  <a16:creationId xmlns:a16="http://schemas.microsoft.com/office/drawing/2014/main" id="{9F7FC752-D379-43DF-9CD8-9EBCA3929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826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41" name="Oval 64">
              <a:extLst>
                <a:ext uri="{FF2B5EF4-FFF2-40B4-BE49-F238E27FC236}">
                  <a16:creationId xmlns:a16="http://schemas.microsoft.com/office/drawing/2014/main" id="{7EF524EF-360E-43CB-95E0-4342A0F5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9" y="3164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2" name="Oval 65">
              <a:extLst>
                <a:ext uri="{FF2B5EF4-FFF2-40B4-BE49-F238E27FC236}">
                  <a16:creationId xmlns:a16="http://schemas.microsoft.com/office/drawing/2014/main" id="{BC276478-8D22-4DB0-A45E-716F3E34C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9" y="2930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10" name="Oval 66">
              <a:extLst>
                <a:ext uri="{FF2B5EF4-FFF2-40B4-BE49-F238E27FC236}">
                  <a16:creationId xmlns:a16="http://schemas.microsoft.com/office/drawing/2014/main" id="{6E09F005-802D-4FED-BE74-2A5C841C8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2" y="3264"/>
              <a:ext cx="28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44" name="Oval 67">
              <a:extLst>
                <a:ext uri="{FF2B5EF4-FFF2-40B4-BE49-F238E27FC236}">
                  <a16:creationId xmlns:a16="http://schemas.microsoft.com/office/drawing/2014/main" id="{A217CB2F-FD2E-40A7-B5A1-35059B4B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5" y="3332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5" name="Oval 68">
              <a:extLst>
                <a:ext uri="{FF2B5EF4-FFF2-40B4-BE49-F238E27FC236}">
                  <a16:creationId xmlns:a16="http://schemas.microsoft.com/office/drawing/2014/main" id="{AD16F07B-CFE6-4B2F-A5D6-25E2394D4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2698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6" name="Oval 69">
              <a:extLst>
                <a:ext uri="{FF2B5EF4-FFF2-40B4-BE49-F238E27FC236}">
                  <a16:creationId xmlns:a16="http://schemas.microsoft.com/office/drawing/2014/main" id="{C0C526DA-EBF1-442A-AF5A-774569DC2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6" y="3735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7" name="Oval 70">
              <a:extLst>
                <a:ext uri="{FF2B5EF4-FFF2-40B4-BE49-F238E27FC236}">
                  <a16:creationId xmlns:a16="http://schemas.microsoft.com/office/drawing/2014/main" id="{2DDE30B4-51B0-44E8-A159-6C25B5CE7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" y="3333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48" name="Oval 71">
              <a:extLst>
                <a:ext uri="{FF2B5EF4-FFF2-40B4-BE49-F238E27FC236}">
                  <a16:creationId xmlns:a16="http://schemas.microsoft.com/office/drawing/2014/main" id="{666D9403-8B6A-4D44-9B40-0D36EAEF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3548"/>
              <a:ext cx="28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16" name="Oval 72">
              <a:extLst>
                <a:ext uri="{FF2B5EF4-FFF2-40B4-BE49-F238E27FC236}">
                  <a16:creationId xmlns:a16="http://schemas.microsoft.com/office/drawing/2014/main" id="{1EFE35FC-8D50-41DB-AC02-43CDA95940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976597">
              <a:off x="1715" y="2793"/>
              <a:ext cx="27" cy="238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2000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50" name="Oval 73">
              <a:extLst>
                <a:ext uri="{FF2B5EF4-FFF2-40B4-BE49-F238E27FC236}">
                  <a16:creationId xmlns:a16="http://schemas.microsoft.com/office/drawing/2014/main" id="{1D5BB5A0-E7E6-4B97-9EF0-A0E8AAFE0E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" y="2797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18" name="Oval 74">
              <a:extLst>
                <a:ext uri="{FF2B5EF4-FFF2-40B4-BE49-F238E27FC236}">
                  <a16:creationId xmlns:a16="http://schemas.microsoft.com/office/drawing/2014/main" id="{D11AE870-4FBC-47D1-B318-1B529E059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297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52" name="Oval 75">
              <a:extLst>
                <a:ext uri="{FF2B5EF4-FFF2-40B4-BE49-F238E27FC236}">
                  <a16:creationId xmlns:a16="http://schemas.microsoft.com/office/drawing/2014/main" id="{20357EDF-E40E-4A46-957E-867215F40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0" y="3556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53" name="Oval 76">
              <a:extLst>
                <a:ext uri="{FF2B5EF4-FFF2-40B4-BE49-F238E27FC236}">
                  <a16:creationId xmlns:a16="http://schemas.microsoft.com/office/drawing/2014/main" id="{B670722B-E36E-4F58-B57A-356BA881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4" y="2995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21" name="Oval 77">
              <a:extLst>
                <a:ext uri="{FF2B5EF4-FFF2-40B4-BE49-F238E27FC236}">
                  <a16:creationId xmlns:a16="http://schemas.microsoft.com/office/drawing/2014/main" id="{5AEB4813-C61A-4917-89C5-1CF6788F9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" y="3649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55" name="Oval 78">
              <a:extLst>
                <a:ext uri="{FF2B5EF4-FFF2-40B4-BE49-F238E27FC236}">
                  <a16:creationId xmlns:a16="http://schemas.microsoft.com/office/drawing/2014/main" id="{05C0E8CF-91F5-49F8-8EC8-4F32E6A40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3626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23" name="Oval 79">
              <a:extLst>
                <a:ext uri="{FF2B5EF4-FFF2-40B4-BE49-F238E27FC236}">
                  <a16:creationId xmlns:a16="http://schemas.microsoft.com/office/drawing/2014/main" id="{AF237483-C1D3-4627-B307-1E7ACDB34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2972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2000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24" name="Oval 80">
              <a:extLst>
                <a:ext uri="{FF2B5EF4-FFF2-40B4-BE49-F238E27FC236}">
                  <a16:creationId xmlns:a16="http://schemas.microsoft.com/office/drawing/2014/main" id="{61912A13-C976-4181-8777-65CEA92C2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3008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25" name="Oval 81">
              <a:extLst>
                <a:ext uri="{FF2B5EF4-FFF2-40B4-BE49-F238E27FC236}">
                  <a16:creationId xmlns:a16="http://schemas.microsoft.com/office/drawing/2014/main" id="{F66FFB9D-DBB9-4EAE-9A3E-25D534BB5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507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26" name="Oval 82">
              <a:extLst>
                <a:ext uri="{FF2B5EF4-FFF2-40B4-BE49-F238E27FC236}">
                  <a16:creationId xmlns:a16="http://schemas.microsoft.com/office/drawing/2014/main" id="{EB8455B8-5E3D-4096-90E3-1D1F9817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0" y="3008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60" name="Oval 83">
              <a:extLst>
                <a:ext uri="{FF2B5EF4-FFF2-40B4-BE49-F238E27FC236}">
                  <a16:creationId xmlns:a16="http://schemas.microsoft.com/office/drawing/2014/main" id="{75263392-3E7E-4FDB-913E-9015BFAF6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3392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61" name="Oval 84">
              <a:extLst>
                <a:ext uri="{FF2B5EF4-FFF2-40B4-BE49-F238E27FC236}">
                  <a16:creationId xmlns:a16="http://schemas.microsoft.com/office/drawing/2014/main" id="{08A99988-A966-4A15-8748-F953CAB2A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3872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29" name="Oval 85">
              <a:extLst>
                <a:ext uri="{FF2B5EF4-FFF2-40B4-BE49-F238E27FC236}">
                  <a16:creationId xmlns:a16="http://schemas.microsoft.com/office/drawing/2014/main" id="{37F3076A-B5CF-4F02-98FB-86E408432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" y="3877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30" name="Oval 86">
              <a:extLst>
                <a:ext uri="{FF2B5EF4-FFF2-40B4-BE49-F238E27FC236}">
                  <a16:creationId xmlns:a16="http://schemas.microsoft.com/office/drawing/2014/main" id="{DA25561E-5C36-4AD4-AA68-2F7ECBA0E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241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31" name="Oval 87">
              <a:extLst>
                <a:ext uri="{FF2B5EF4-FFF2-40B4-BE49-F238E27FC236}">
                  <a16:creationId xmlns:a16="http://schemas.microsoft.com/office/drawing/2014/main" id="{8D03F427-E2C6-4C5D-9105-684B3CA51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" y="3648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32" name="Oval 88">
              <a:extLst>
                <a:ext uri="{FF2B5EF4-FFF2-40B4-BE49-F238E27FC236}">
                  <a16:creationId xmlns:a16="http://schemas.microsoft.com/office/drawing/2014/main" id="{76E0B8D0-C715-4F4A-A015-3CE5EA652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" y="3644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>
                    <a:gamma/>
                    <a:tint val="2000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20000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33" name="Oval 89">
              <a:extLst>
                <a:ext uri="{FF2B5EF4-FFF2-40B4-BE49-F238E27FC236}">
                  <a16:creationId xmlns:a16="http://schemas.microsoft.com/office/drawing/2014/main" id="{E9A9B688-FD4A-4960-8E4E-647614974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706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1019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34" name="Oval 90">
              <a:extLst>
                <a:ext uri="{FF2B5EF4-FFF2-40B4-BE49-F238E27FC236}">
                  <a16:creationId xmlns:a16="http://schemas.microsoft.com/office/drawing/2014/main" id="{89804133-486A-4F8E-80B3-0FB7D3430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2665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68" name="Oval 91">
              <a:extLst>
                <a:ext uri="{FF2B5EF4-FFF2-40B4-BE49-F238E27FC236}">
                  <a16:creationId xmlns:a16="http://schemas.microsoft.com/office/drawing/2014/main" id="{01279325-1B62-4DD2-B268-92DDA5218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8" y="3438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69" name="Oval 92">
              <a:extLst>
                <a:ext uri="{FF2B5EF4-FFF2-40B4-BE49-F238E27FC236}">
                  <a16:creationId xmlns:a16="http://schemas.microsoft.com/office/drawing/2014/main" id="{2474D2FD-7DDE-4F50-A657-02F635304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3538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37" name="Oval 93">
              <a:extLst>
                <a:ext uri="{FF2B5EF4-FFF2-40B4-BE49-F238E27FC236}">
                  <a16:creationId xmlns:a16="http://schemas.microsoft.com/office/drawing/2014/main" id="{E220A2E0-8D6D-4F69-9320-A85AB75A0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1" y="2757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71" name="Oval 94">
              <a:extLst>
                <a:ext uri="{FF2B5EF4-FFF2-40B4-BE49-F238E27FC236}">
                  <a16:creationId xmlns:a16="http://schemas.microsoft.com/office/drawing/2014/main" id="{0CCC45DC-D889-43D8-91AA-38A52D5FF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3118"/>
              <a:ext cx="61" cy="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39" name="Oval 95">
              <a:extLst>
                <a:ext uri="{FF2B5EF4-FFF2-40B4-BE49-F238E27FC236}">
                  <a16:creationId xmlns:a16="http://schemas.microsoft.com/office/drawing/2014/main" id="{80E93034-71A7-4AB6-9369-8DAE29CC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2958"/>
              <a:ext cx="61" cy="83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40" name="Oval 96">
              <a:extLst>
                <a:ext uri="{FF2B5EF4-FFF2-40B4-BE49-F238E27FC236}">
                  <a16:creationId xmlns:a16="http://schemas.microsoft.com/office/drawing/2014/main" id="{BAE2D149-DDD9-4C82-A6CA-8D3B6CF52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1" y="3136"/>
              <a:ext cx="27" cy="2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74" name="Oval 97">
              <a:extLst>
                <a:ext uri="{FF2B5EF4-FFF2-40B4-BE49-F238E27FC236}">
                  <a16:creationId xmlns:a16="http://schemas.microsoft.com/office/drawing/2014/main" id="{6181E4C2-9A19-4B4A-A710-71457C8619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623403">
              <a:off x="3355" y="2881"/>
              <a:ext cx="27" cy="2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75" name="Oval 98">
              <a:extLst>
                <a:ext uri="{FF2B5EF4-FFF2-40B4-BE49-F238E27FC236}">
                  <a16:creationId xmlns:a16="http://schemas.microsoft.com/office/drawing/2014/main" id="{E29AE0EA-1CE4-475D-B1B2-23C6009A02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623403">
              <a:off x="2043" y="3360"/>
              <a:ext cx="27" cy="2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76" name="Oval 99">
              <a:extLst>
                <a:ext uri="{FF2B5EF4-FFF2-40B4-BE49-F238E27FC236}">
                  <a16:creationId xmlns:a16="http://schemas.microsoft.com/office/drawing/2014/main" id="{5D7C1084-7B83-403A-9F25-E11F4273E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3049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77" name="Oval 100">
              <a:extLst>
                <a:ext uri="{FF2B5EF4-FFF2-40B4-BE49-F238E27FC236}">
                  <a16:creationId xmlns:a16="http://schemas.microsoft.com/office/drawing/2014/main" id="{884A08F6-6280-4C31-9FF7-902248F74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2871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78" name="Oval 101">
              <a:extLst>
                <a:ext uri="{FF2B5EF4-FFF2-40B4-BE49-F238E27FC236}">
                  <a16:creationId xmlns:a16="http://schemas.microsoft.com/office/drawing/2014/main" id="{76DBEB93-488C-4576-B57A-61819770E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" y="3177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79" name="Oval 102">
              <a:extLst>
                <a:ext uri="{FF2B5EF4-FFF2-40B4-BE49-F238E27FC236}">
                  <a16:creationId xmlns:a16="http://schemas.microsoft.com/office/drawing/2014/main" id="{BCEDEADC-76B0-484C-A9B4-A884861F5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3653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80" name="Oval 103">
              <a:extLst>
                <a:ext uri="{FF2B5EF4-FFF2-40B4-BE49-F238E27FC236}">
                  <a16:creationId xmlns:a16="http://schemas.microsoft.com/office/drawing/2014/main" id="{DBFF4F25-EF20-43B2-96E3-B9867F644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4" y="3552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48" name="Oval 104">
              <a:extLst>
                <a:ext uri="{FF2B5EF4-FFF2-40B4-BE49-F238E27FC236}">
                  <a16:creationId xmlns:a16="http://schemas.microsoft.com/office/drawing/2014/main" id="{F0B6946A-CED3-431C-9F9B-AEC7EF388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3575"/>
              <a:ext cx="27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82" name="Oval 105">
              <a:extLst>
                <a:ext uri="{FF2B5EF4-FFF2-40B4-BE49-F238E27FC236}">
                  <a16:creationId xmlns:a16="http://schemas.microsoft.com/office/drawing/2014/main" id="{C8883D36-0ED4-4026-AC62-25AF2E0CE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3095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1850" name="Oval 106">
              <a:extLst>
                <a:ext uri="{FF2B5EF4-FFF2-40B4-BE49-F238E27FC236}">
                  <a16:creationId xmlns:a16="http://schemas.microsoft.com/office/drawing/2014/main" id="{4BCAA76E-DC7B-4FBB-A441-C624DABE3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2629"/>
              <a:ext cx="27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9216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1851" name="Oval 107">
              <a:extLst>
                <a:ext uri="{FF2B5EF4-FFF2-40B4-BE49-F238E27FC236}">
                  <a16:creationId xmlns:a16="http://schemas.microsoft.com/office/drawing/2014/main" id="{D3E172E2-53E7-4404-BF3B-A22155C03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" y="3767"/>
              <a:ext cx="27" cy="38"/>
            </a:xfrm>
            <a:prstGeom prst="ellipse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2000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385" name="Oval 108">
              <a:extLst>
                <a:ext uri="{FF2B5EF4-FFF2-40B4-BE49-F238E27FC236}">
                  <a16:creationId xmlns:a16="http://schemas.microsoft.com/office/drawing/2014/main" id="{116FAA1F-FBD8-4752-BF60-0A826DFF8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3909"/>
              <a:ext cx="2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1853" name="Text Box 109">
            <a:extLst>
              <a:ext uri="{FF2B5EF4-FFF2-40B4-BE49-F238E27FC236}">
                <a16:creationId xmlns:a16="http://schemas.microsoft.com/office/drawing/2014/main" id="{8C250EDA-5466-4AD9-9941-DBE7F07C8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4656138"/>
            <a:ext cx="2060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Orthogonal separation allows for better resolution as compared to 1D gels</a:t>
            </a:r>
          </a:p>
        </p:txBody>
      </p:sp>
      <p:sp>
        <p:nvSpPr>
          <p:cNvPr id="13320" name="Line 110">
            <a:extLst>
              <a:ext uri="{FF2B5EF4-FFF2-40B4-BE49-F238E27FC236}">
                <a16:creationId xmlns:a16="http://schemas.microsoft.com/office/drawing/2014/main" id="{CA942DF5-FCBD-4D7A-B64F-8B5C12BD1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55" name="Text Box 111">
            <a:extLst>
              <a:ext uri="{FF2B5EF4-FFF2-40B4-BE49-F238E27FC236}">
                <a16:creationId xmlns:a16="http://schemas.microsoft.com/office/drawing/2014/main" id="{8679308E-7B51-49A9-98E5-E663570D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25" y="1271588"/>
            <a:ext cx="143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pH gradient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(i.e. pH 4 to pH 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3" grpId="0" build="p" autoUpdateAnimBg="0"/>
      <p:bldP spid="318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94DF8409-FA4A-40F5-96F3-E24B9BF8A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77838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Protein Fractionation by Gel</a:t>
            </a: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03570CD4-C88B-4509-8593-2B67EA0BD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C8A68409-8BB8-4561-957B-64DADD57C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516063"/>
            <a:ext cx="398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bg1"/>
                </a:solidFill>
              </a:rPr>
              <a:t>You might want to know…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7EA09B63-A9C1-4521-AEB0-6AF252BC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2184400"/>
            <a:ext cx="8972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28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28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28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28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28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>
                <a:solidFill>
                  <a:schemeClr val="bg1"/>
                </a:solidFill>
              </a:rPr>
              <a:t>In Gel:</a:t>
            </a:r>
            <a:endParaRPr lang="en-US" altLang="en-US" sz="2000" b="1">
              <a:solidFill>
                <a:schemeClr val="bg1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Acrylamide % isn’t a problem; TAU gels work also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Virtually any type of gel system works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Coomassie- or silver-stained bands are okay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Unstained gels are possible (rainbow markers to define regions)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Multiple proteins in a band aren’t a problem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Gels are </a:t>
            </a:r>
            <a:r>
              <a:rPr lang="en-US" altLang="en-US" sz="2000" b="1" u="sng">
                <a:solidFill>
                  <a:schemeClr val="bg1"/>
                </a:solidFill>
              </a:rPr>
              <a:t>fantastic</a:t>
            </a:r>
            <a:r>
              <a:rPr lang="en-US" altLang="en-US" sz="2000" b="1">
                <a:solidFill>
                  <a:schemeClr val="bg1"/>
                </a:solidFill>
              </a:rPr>
              <a:t> for removing protein lysis/solubilization reagents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Gels can separate contaminating proteins (H/L chain)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Denaturing condition of gel aids digestion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 b="1">
                <a:solidFill>
                  <a:schemeClr val="bg1"/>
                </a:solidFill>
              </a:rPr>
              <a:t> Maintain information about protein’s MW will gel MW markers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>
            <a:extLst>
              <a:ext uri="{FF2B5EF4-FFF2-40B4-BE49-F238E27FC236}">
                <a16:creationId xmlns:a16="http://schemas.microsoft.com/office/drawing/2014/main" id="{A32D630F-7400-4AAD-871C-8D601FCAB4C8}"/>
              </a:ext>
            </a:extLst>
          </p:cNvPr>
          <p:cNvGrpSpPr>
            <a:grpSpLocks/>
          </p:cNvGrpSpPr>
          <p:nvPr/>
        </p:nvGrpSpPr>
        <p:grpSpPr bwMode="auto">
          <a:xfrm>
            <a:off x="2679700" y="4818063"/>
            <a:ext cx="3692525" cy="2763837"/>
            <a:chOff x="1688" y="3035"/>
            <a:chExt cx="2326" cy="1741"/>
          </a:xfrm>
        </p:grpSpPr>
        <p:sp>
          <p:nvSpPr>
            <p:cNvPr id="15428" name="Line 4">
              <a:extLst>
                <a:ext uri="{FF2B5EF4-FFF2-40B4-BE49-F238E27FC236}">
                  <a16:creationId xmlns:a16="http://schemas.microsoft.com/office/drawing/2014/main" id="{BC28EF8A-12D4-4E93-BBC6-DE9A70C81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3035"/>
              <a:ext cx="0" cy="90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5">
              <a:extLst>
                <a:ext uri="{FF2B5EF4-FFF2-40B4-BE49-F238E27FC236}">
                  <a16:creationId xmlns:a16="http://schemas.microsoft.com/office/drawing/2014/main" id="{7EC3205E-284D-4279-988D-40F7FA81A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8" y="3928"/>
              <a:ext cx="207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Text Box 6">
              <a:extLst>
                <a:ext uri="{FF2B5EF4-FFF2-40B4-BE49-F238E27FC236}">
                  <a16:creationId xmlns:a16="http://schemas.microsoft.com/office/drawing/2014/main" id="{099EC0D6-F8D0-4F13-8C5D-4CD8ED53A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8" y="3227"/>
              <a:ext cx="1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Palatino" pitchFamily="18" charset="0"/>
                </a:rPr>
                <a:t>I</a:t>
              </a:r>
            </a:p>
          </p:txBody>
        </p:sp>
        <p:sp>
          <p:nvSpPr>
            <p:cNvPr id="15431" name="Text Box 7">
              <a:extLst>
                <a:ext uri="{FF2B5EF4-FFF2-40B4-BE49-F238E27FC236}">
                  <a16:creationId xmlns:a16="http://schemas.microsoft.com/office/drawing/2014/main" id="{C2713E0B-0108-4761-939F-2DB802F14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0" y="3923"/>
              <a:ext cx="4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Palatino" pitchFamily="18" charset="0"/>
                </a:rPr>
                <a:t>time</a:t>
              </a:r>
            </a:p>
          </p:txBody>
        </p:sp>
        <p:sp>
          <p:nvSpPr>
            <p:cNvPr id="15432" name="AutoShape 8">
              <a:extLst>
                <a:ext uri="{FF2B5EF4-FFF2-40B4-BE49-F238E27FC236}">
                  <a16:creationId xmlns:a16="http://schemas.microsoft.com/office/drawing/2014/main" id="{435E8587-3722-4F12-98E6-08404483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1" y="3480"/>
              <a:ext cx="107" cy="8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75" y="10800"/>
                  </a:moveTo>
                  <a:cubicBezTo>
                    <a:pt x="10575" y="10675"/>
                    <a:pt x="10675" y="10575"/>
                    <a:pt x="10800" y="10575"/>
                  </a:cubicBezTo>
                  <a:cubicBezTo>
                    <a:pt x="10924" y="10574"/>
                    <a:pt x="11024" y="10675"/>
                    <a:pt x="11025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575" y="108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3" name="AutoShape 9">
              <a:extLst>
                <a:ext uri="{FF2B5EF4-FFF2-40B4-BE49-F238E27FC236}">
                  <a16:creationId xmlns:a16="http://schemas.microsoft.com/office/drawing/2014/main" id="{9604F559-8CC6-4370-82CB-9765D3CC2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5" y="3063"/>
              <a:ext cx="143" cy="17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75" y="10800"/>
                  </a:moveTo>
                  <a:cubicBezTo>
                    <a:pt x="10575" y="10675"/>
                    <a:pt x="10675" y="10575"/>
                    <a:pt x="10800" y="10575"/>
                  </a:cubicBezTo>
                  <a:cubicBezTo>
                    <a:pt x="10924" y="10574"/>
                    <a:pt x="11024" y="10675"/>
                    <a:pt x="11025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575" y="10800"/>
                  </a:lnTo>
                  <a:close/>
                </a:path>
              </a:pathLst>
            </a:cu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4" name="AutoShape 10">
              <a:extLst>
                <a:ext uri="{FF2B5EF4-FFF2-40B4-BE49-F238E27FC236}">
                  <a16:creationId xmlns:a16="http://schemas.microsoft.com/office/drawing/2014/main" id="{AB0A4E40-BB7E-4E45-BBD7-515B0C1F7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" y="3321"/>
              <a:ext cx="143" cy="11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0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575" y="10800"/>
                  </a:moveTo>
                  <a:cubicBezTo>
                    <a:pt x="10575" y="10675"/>
                    <a:pt x="10675" y="10575"/>
                    <a:pt x="10800" y="10575"/>
                  </a:cubicBezTo>
                  <a:cubicBezTo>
                    <a:pt x="10924" y="10574"/>
                    <a:pt x="11024" y="10675"/>
                    <a:pt x="11025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575" y="10800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3" name="Group 11">
            <a:extLst>
              <a:ext uri="{FF2B5EF4-FFF2-40B4-BE49-F238E27FC236}">
                <a16:creationId xmlns:a16="http://schemas.microsoft.com/office/drawing/2014/main" id="{13255B60-491E-45FB-A7C9-BD37264DAB6D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584325"/>
            <a:ext cx="7705725" cy="2779713"/>
            <a:chOff x="120" y="998"/>
            <a:chExt cx="4854" cy="1751"/>
          </a:xfrm>
        </p:grpSpPr>
        <p:sp>
          <p:nvSpPr>
            <p:cNvPr id="15368" name="Text Box 12">
              <a:extLst>
                <a:ext uri="{FF2B5EF4-FFF2-40B4-BE49-F238E27FC236}">
                  <a16:creationId xmlns:a16="http://schemas.microsoft.com/office/drawing/2014/main" id="{425C6F5A-7ABA-4380-A0DD-620F006F2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0</a:t>
              </a:r>
            </a:p>
          </p:txBody>
        </p:sp>
        <p:grpSp>
          <p:nvGrpSpPr>
            <p:cNvPr id="15369" name="Group 13">
              <a:extLst>
                <a:ext uri="{FF2B5EF4-FFF2-40B4-BE49-F238E27FC236}">
                  <a16:creationId xmlns:a16="http://schemas.microsoft.com/office/drawing/2014/main" id="{77DA8592-D2D2-42A3-A782-BF88179A3F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3" y="998"/>
              <a:ext cx="213" cy="1413"/>
              <a:chOff x="1316" y="1113"/>
              <a:chExt cx="213" cy="1413"/>
            </a:xfrm>
          </p:grpSpPr>
          <p:grpSp>
            <p:nvGrpSpPr>
              <p:cNvPr id="15423" name="Group 14">
                <a:extLst>
                  <a:ext uri="{FF2B5EF4-FFF2-40B4-BE49-F238E27FC236}">
                    <a16:creationId xmlns:a16="http://schemas.microsoft.com/office/drawing/2014/main" id="{CB53B3F8-D213-4F59-8BD4-60BBDDFE9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7" y="1113"/>
                <a:ext cx="212" cy="1413"/>
                <a:chOff x="1104" y="1454"/>
                <a:chExt cx="288" cy="1914"/>
              </a:xfrm>
            </p:grpSpPr>
            <p:sp>
              <p:nvSpPr>
                <p:cNvPr id="15425" name="Rectangle 15">
                  <a:extLst>
                    <a:ext uri="{FF2B5EF4-FFF2-40B4-BE49-F238E27FC236}">
                      <a16:creationId xmlns:a16="http://schemas.microsoft.com/office/drawing/2014/main" id="{8D447413-5E72-454B-BEF0-5431CBB4AA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641"/>
                  <a:ext cx="288" cy="1394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6" name="AutoShape 16">
                  <a:extLst>
                    <a:ext uri="{FF2B5EF4-FFF2-40B4-BE49-F238E27FC236}">
                      <a16:creationId xmlns:a16="http://schemas.microsoft.com/office/drawing/2014/main" id="{817FE203-82D8-4F7E-8597-1BF1385453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6" y="3023"/>
                  <a:ext cx="283" cy="34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7" name="Rectangle 17">
                  <a:extLst>
                    <a:ext uri="{FF2B5EF4-FFF2-40B4-BE49-F238E27FC236}">
                      <a16:creationId xmlns:a16="http://schemas.microsoft.com/office/drawing/2014/main" id="{DC6A6ECE-2239-4E3E-8902-E0FEC8D3F0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54"/>
                  <a:ext cx="288" cy="1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424" name="Rectangle 18">
                <a:extLst>
                  <a:ext uri="{FF2B5EF4-FFF2-40B4-BE49-F238E27FC236}">
                    <a16:creationId xmlns:a16="http://schemas.microsoft.com/office/drawing/2014/main" id="{335FD59C-26F3-476E-ADEC-80E80E555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184"/>
                <a:ext cx="212" cy="67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5370" name="Group 19">
              <a:extLst>
                <a:ext uri="{FF2B5EF4-FFF2-40B4-BE49-F238E27FC236}">
                  <a16:creationId xmlns:a16="http://schemas.microsoft.com/office/drawing/2014/main" id="{6EC5569E-2E34-4C2E-9A27-FDE7B633A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2" y="998"/>
              <a:ext cx="216" cy="1413"/>
              <a:chOff x="1782" y="998"/>
              <a:chExt cx="216" cy="1413"/>
            </a:xfrm>
          </p:grpSpPr>
          <p:grpSp>
            <p:nvGrpSpPr>
              <p:cNvPr id="15416" name="Group 20">
                <a:extLst>
                  <a:ext uri="{FF2B5EF4-FFF2-40B4-BE49-F238E27FC236}">
                    <a16:creationId xmlns:a16="http://schemas.microsoft.com/office/drawing/2014/main" id="{DCE3B4F7-76FC-4E95-832F-CF34A7B7F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" y="998"/>
                <a:ext cx="212" cy="1413"/>
                <a:chOff x="1104" y="1454"/>
                <a:chExt cx="288" cy="1914"/>
              </a:xfrm>
            </p:grpSpPr>
            <p:sp>
              <p:nvSpPr>
                <p:cNvPr id="15420" name="Rectangle 21">
                  <a:extLst>
                    <a:ext uri="{FF2B5EF4-FFF2-40B4-BE49-F238E27FC236}">
                      <a16:creationId xmlns:a16="http://schemas.microsoft.com/office/drawing/2014/main" id="{8E870AFC-E298-4650-8D96-BA821E890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641"/>
                  <a:ext cx="288" cy="1394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1" name="AutoShape 22">
                  <a:extLst>
                    <a:ext uri="{FF2B5EF4-FFF2-40B4-BE49-F238E27FC236}">
                      <a16:creationId xmlns:a16="http://schemas.microsoft.com/office/drawing/2014/main" id="{CCD529AC-E49A-4A4A-A387-C8011DD311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6" y="3023"/>
                  <a:ext cx="283" cy="34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22" name="Rectangle 23">
                  <a:extLst>
                    <a:ext uri="{FF2B5EF4-FFF2-40B4-BE49-F238E27FC236}">
                      <a16:creationId xmlns:a16="http://schemas.microsoft.com/office/drawing/2014/main" id="{F08A8D18-CBE5-46C8-9A50-86BD8994B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54"/>
                  <a:ext cx="288" cy="1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417" name="Rectangle 24">
                <a:extLst>
                  <a:ext uri="{FF2B5EF4-FFF2-40B4-BE49-F238E27FC236}">
                    <a16:creationId xmlns:a16="http://schemas.microsoft.com/office/drawing/2014/main" id="{3DB35725-6D80-4B6F-83CA-ECA822ED2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166"/>
                <a:ext cx="212" cy="2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18" name="Rectangle 25">
                <a:extLst>
                  <a:ext uri="{FF2B5EF4-FFF2-40B4-BE49-F238E27FC236}">
                    <a16:creationId xmlns:a16="http://schemas.microsoft.com/office/drawing/2014/main" id="{607818F7-DD26-42E7-AC50-65373E193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250"/>
                <a:ext cx="212" cy="2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19" name="Rectangle 26">
                <a:extLst>
                  <a:ext uri="{FF2B5EF4-FFF2-40B4-BE49-F238E27FC236}">
                    <a16:creationId xmlns:a16="http://schemas.microsoft.com/office/drawing/2014/main" id="{4FE54970-8BB7-499E-8F2E-B56C7DA41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" y="1394"/>
                <a:ext cx="212" cy="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71" name="Text Box 27">
              <a:extLst>
                <a:ext uri="{FF2B5EF4-FFF2-40B4-BE49-F238E27FC236}">
                  <a16:creationId xmlns:a16="http://schemas.microsoft.com/office/drawing/2014/main" id="{EBBFCAB1-8AE0-4F9E-924F-DD8855048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1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1</a:t>
              </a:r>
            </a:p>
          </p:txBody>
        </p:sp>
        <p:grpSp>
          <p:nvGrpSpPr>
            <p:cNvPr id="15372" name="Group 28">
              <a:extLst>
                <a:ext uri="{FF2B5EF4-FFF2-40B4-BE49-F238E27FC236}">
                  <a16:creationId xmlns:a16="http://schemas.microsoft.com/office/drawing/2014/main" id="{2BAE651D-BEF1-41FB-90BC-8B0BE3695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5" y="998"/>
              <a:ext cx="215" cy="1413"/>
              <a:chOff x="2525" y="998"/>
              <a:chExt cx="215" cy="1413"/>
            </a:xfrm>
          </p:grpSpPr>
          <p:grpSp>
            <p:nvGrpSpPr>
              <p:cNvPr id="15409" name="Group 29">
                <a:extLst>
                  <a:ext uri="{FF2B5EF4-FFF2-40B4-BE49-F238E27FC236}">
                    <a16:creationId xmlns:a16="http://schemas.microsoft.com/office/drawing/2014/main" id="{C129261D-1A29-4DE2-8B03-47981C175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7" y="998"/>
                <a:ext cx="213" cy="1413"/>
                <a:chOff x="1104" y="1454"/>
                <a:chExt cx="288" cy="1914"/>
              </a:xfrm>
            </p:grpSpPr>
            <p:sp>
              <p:nvSpPr>
                <p:cNvPr id="15413" name="Rectangle 30">
                  <a:extLst>
                    <a:ext uri="{FF2B5EF4-FFF2-40B4-BE49-F238E27FC236}">
                      <a16:creationId xmlns:a16="http://schemas.microsoft.com/office/drawing/2014/main" id="{BBE98ACC-C529-42E3-927D-786A2AADB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641"/>
                  <a:ext cx="288" cy="1394"/>
                </a:xfrm>
                <a:prstGeom prst="rect">
                  <a:avLst/>
                </a:prstGeom>
                <a:solidFill>
                  <a:srgbClr val="FFFFFF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4" name="AutoShape 31">
                  <a:extLst>
                    <a:ext uri="{FF2B5EF4-FFF2-40B4-BE49-F238E27FC236}">
                      <a16:creationId xmlns:a16="http://schemas.microsoft.com/office/drawing/2014/main" id="{25888C2D-4744-448E-9FDE-BDC4F8162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1106" y="3023"/>
                  <a:ext cx="283" cy="34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5415" name="Rectangle 32">
                  <a:extLst>
                    <a:ext uri="{FF2B5EF4-FFF2-40B4-BE49-F238E27FC236}">
                      <a16:creationId xmlns:a16="http://schemas.microsoft.com/office/drawing/2014/main" id="{04EE40CE-6AB1-4C2D-9B65-0FFBC959D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4" y="1454"/>
                  <a:ext cx="288" cy="18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5410" name="Rectangle 33">
                <a:extLst>
                  <a:ext uri="{FF2B5EF4-FFF2-40B4-BE49-F238E27FC236}">
                    <a16:creationId xmlns:a16="http://schemas.microsoft.com/office/drawing/2014/main" id="{4CD13467-28DF-406F-AA42-B54AFABC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1246"/>
                <a:ext cx="213" cy="2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11" name="Rectangle 34">
                <a:extLst>
                  <a:ext uri="{FF2B5EF4-FFF2-40B4-BE49-F238E27FC236}">
                    <a16:creationId xmlns:a16="http://schemas.microsoft.com/office/drawing/2014/main" id="{F7126754-8230-47D5-A31A-D4D2D8EA6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1456"/>
                <a:ext cx="213" cy="2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12" name="Rectangle 35">
                <a:extLst>
                  <a:ext uri="{FF2B5EF4-FFF2-40B4-BE49-F238E27FC236}">
                    <a16:creationId xmlns:a16="http://schemas.microsoft.com/office/drawing/2014/main" id="{CD6CC8AB-B261-4F08-AE7D-387DD1D465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5" y="2032"/>
                <a:ext cx="213" cy="2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73" name="Text Box 36">
              <a:extLst>
                <a:ext uri="{FF2B5EF4-FFF2-40B4-BE49-F238E27FC236}">
                  <a16:creationId xmlns:a16="http://schemas.microsoft.com/office/drawing/2014/main" id="{F8512D60-6C86-4F03-9230-F83613675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0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374" name="Rectangle 37">
              <a:extLst>
                <a:ext uri="{FF2B5EF4-FFF2-40B4-BE49-F238E27FC236}">
                  <a16:creationId xmlns:a16="http://schemas.microsoft.com/office/drawing/2014/main" id="{79C5EF55-E897-4469-B21E-36B7B8916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1136"/>
              <a:ext cx="212" cy="1029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5" name="AutoShape 38">
              <a:extLst>
                <a:ext uri="{FF2B5EF4-FFF2-40B4-BE49-F238E27FC236}">
                  <a16:creationId xmlns:a16="http://schemas.microsoft.com/office/drawing/2014/main" id="{D6E94F94-5473-47E9-9FF7-A404BC77FED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75" y="2156"/>
              <a:ext cx="209" cy="25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6" name="Rectangle 39">
              <a:extLst>
                <a:ext uri="{FF2B5EF4-FFF2-40B4-BE49-F238E27FC236}">
                  <a16:creationId xmlns:a16="http://schemas.microsoft.com/office/drawing/2014/main" id="{92B00A11-5F8E-4765-85B9-33974ADC0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" y="998"/>
              <a:ext cx="212" cy="1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7" name="Rectangle 40">
              <a:extLst>
                <a:ext uri="{FF2B5EF4-FFF2-40B4-BE49-F238E27FC236}">
                  <a16:creationId xmlns:a16="http://schemas.microsoft.com/office/drawing/2014/main" id="{99C502FB-BFC3-4773-BC34-1E201C12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405"/>
              <a:ext cx="212" cy="2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8" name="Rectangle 41">
              <a:extLst>
                <a:ext uri="{FF2B5EF4-FFF2-40B4-BE49-F238E27FC236}">
                  <a16:creationId xmlns:a16="http://schemas.microsoft.com/office/drawing/2014/main" id="{B8901D85-5351-4BD8-8F71-850D7C63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8" y="1895"/>
              <a:ext cx="212" cy="2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9" name="AutoShape 42">
              <a:extLst>
                <a:ext uri="{FF2B5EF4-FFF2-40B4-BE49-F238E27FC236}">
                  <a16:creationId xmlns:a16="http://schemas.microsoft.com/office/drawing/2014/main" id="{4573BB75-D629-4C7D-AD5A-3F4A28A3848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23" y="2267"/>
              <a:ext cx="118" cy="144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0" name="Group 43">
              <a:extLst>
                <a:ext uri="{FF2B5EF4-FFF2-40B4-BE49-F238E27FC236}">
                  <a16:creationId xmlns:a16="http://schemas.microsoft.com/office/drawing/2014/main" id="{216C8F0A-BEC1-48C3-8B4C-87EF8B3BE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9" y="2454"/>
              <a:ext cx="142" cy="268"/>
              <a:chOff x="3596" y="3509"/>
              <a:chExt cx="192" cy="363"/>
            </a:xfrm>
          </p:grpSpPr>
          <p:sp>
            <p:nvSpPr>
              <p:cNvPr id="15407" name="Rectangle 44">
                <a:extLst>
                  <a:ext uri="{FF2B5EF4-FFF2-40B4-BE49-F238E27FC236}">
                    <a16:creationId xmlns:a16="http://schemas.microsoft.com/office/drawing/2014/main" id="{B9AD5E50-F8D6-407C-A19E-8537D2AE2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3509"/>
                <a:ext cx="192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8" name="Rectangle 45">
                <a:extLst>
                  <a:ext uri="{FF2B5EF4-FFF2-40B4-BE49-F238E27FC236}">
                    <a16:creationId xmlns:a16="http://schemas.microsoft.com/office/drawing/2014/main" id="{ECE02433-5591-4856-A7B7-F08EB8E1E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6" y="3735"/>
                <a:ext cx="192" cy="131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81" name="Oval 46">
              <a:extLst>
                <a:ext uri="{FF2B5EF4-FFF2-40B4-BE49-F238E27FC236}">
                  <a16:creationId xmlns:a16="http://schemas.microsoft.com/office/drawing/2014/main" id="{1D8A94B0-CACE-4877-94EA-8A071AC61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481"/>
              <a:ext cx="41" cy="8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2" name="Text Box 47">
              <a:extLst>
                <a:ext uri="{FF2B5EF4-FFF2-40B4-BE49-F238E27FC236}">
                  <a16:creationId xmlns:a16="http://schemas.microsoft.com/office/drawing/2014/main" id="{84A6A1E1-4F23-4061-B910-085C1F244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7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3</a:t>
              </a:r>
            </a:p>
          </p:txBody>
        </p:sp>
        <p:grpSp>
          <p:nvGrpSpPr>
            <p:cNvPr id="15383" name="Group 48">
              <a:extLst>
                <a:ext uri="{FF2B5EF4-FFF2-40B4-BE49-F238E27FC236}">
                  <a16:creationId xmlns:a16="http://schemas.microsoft.com/office/drawing/2014/main" id="{54B6AB19-AAC7-4DE2-B41A-5876ECC18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8" y="998"/>
              <a:ext cx="216" cy="1724"/>
              <a:chOff x="4073" y="1446"/>
              <a:chExt cx="293" cy="2336"/>
            </a:xfrm>
          </p:grpSpPr>
          <p:sp>
            <p:nvSpPr>
              <p:cNvPr id="15399" name="Rectangle 49">
                <a:extLst>
                  <a:ext uri="{FF2B5EF4-FFF2-40B4-BE49-F238E27FC236}">
                    <a16:creationId xmlns:a16="http://schemas.microsoft.com/office/drawing/2014/main" id="{CE60A61C-DA22-446D-B372-5C32A7B1B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" y="1633"/>
                <a:ext cx="288" cy="1394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0" name="AutoShape 50">
                <a:extLst>
                  <a:ext uri="{FF2B5EF4-FFF2-40B4-BE49-F238E27FC236}">
                    <a16:creationId xmlns:a16="http://schemas.microsoft.com/office/drawing/2014/main" id="{768BEFEB-94B9-4F71-92C7-037DCDCCA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075" y="3015"/>
                <a:ext cx="283" cy="34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1" name="Rectangle 51">
                <a:extLst>
                  <a:ext uri="{FF2B5EF4-FFF2-40B4-BE49-F238E27FC236}">
                    <a16:creationId xmlns:a16="http://schemas.microsoft.com/office/drawing/2014/main" id="{C4393C8F-AA4B-41A9-BC75-C49D747D7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" y="1446"/>
                <a:ext cx="28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2" name="Rectangle 52">
                <a:extLst>
                  <a:ext uri="{FF2B5EF4-FFF2-40B4-BE49-F238E27FC236}">
                    <a16:creationId xmlns:a16="http://schemas.microsoft.com/office/drawing/2014/main" id="{915E016C-A742-4A65-8FFB-B18ED6D62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2772"/>
                <a:ext cx="288" cy="3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3" name="AutoShape 53">
                <a:extLst>
                  <a:ext uri="{FF2B5EF4-FFF2-40B4-BE49-F238E27FC236}">
                    <a16:creationId xmlns:a16="http://schemas.microsoft.com/office/drawing/2014/main" id="{8F963ADE-492B-4687-8A98-27B6399E2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140" y="3166"/>
                <a:ext cx="159" cy="194"/>
              </a:xfrm>
              <a:prstGeom prst="triangle">
                <a:avLst>
                  <a:gd name="adj" fmla="val 50000"/>
                </a:avLst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4" name="Rectangle 54">
                <a:extLst>
                  <a:ext uri="{FF2B5EF4-FFF2-40B4-BE49-F238E27FC236}">
                    <a16:creationId xmlns:a16="http://schemas.microsoft.com/office/drawing/2014/main" id="{F339903D-DD83-4CB1-993F-A5591E7A0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4" y="3419"/>
                <a:ext cx="192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5" name="Rectangle 55">
                <a:extLst>
                  <a:ext uri="{FF2B5EF4-FFF2-40B4-BE49-F238E27FC236}">
                    <a16:creationId xmlns:a16="http://schemas.microsoft.com/office/drawing/2014/main" id="{78EBD180-5BC2-4A72-8828-0997859F9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4" y="3645"/>
                <a:ext cx="192" cy="131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406" name="Oval 56">
                <a:extLst>
                  <a:ext uri="{FF2B5EF4-FFF2-40B4-BE49-F238E27FC236}">
                    <a16:creationId xmlns:a16="http://schemas.microsoft.com/office/drawing/2014/main" id="{06BC4D4E-02D4-4B6F-AC5B-F98494ACD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3468"/>
                <a:ext cx="56" cy="114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84" name="Text Box 57">
              <a:extLst>
                <a:ext uri="{FF2B5EF4-FFF2-40B4-BE49-F238E27FC236}">
                  <a16:creationId xmlns:a16="http://schemas.microsoft.com/office/drawing/2014/main" id="{D8966CD5-D949-4571-9571-1C07F1252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4</a:t>
              </a:r>
            </a:p>
          </p:txBody>
        </p:sp>
        <p:grpSp>
          <p:nvGrpSpPr>
            <p:cNvPr id="15385" name="Group 58">
              <a:extLst>
                <a:ext uri="{FF2B5EF4-FFF2-40B4-BE49-F238E27FC236}">
                  <a16:creationId xmlns:a16="http://schemas.microsoft.com/office/drawing/2014/main" id="{1C94AC16-8A31-4935-979A-6807AABBF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1" y="998"/>
              <a:ext cx="213" cy="1724"/>
              <a:chOff x="4751" y="1434"/>
              <a:chExt cx="288" cy="2336"/>
            </a:xfrm>
          </p:grpSpPr>
          <p:sp>
            <p:nvSpPr>
              <p:cNvPr id="15392" name="Rectangle 59">
                <a:extLst>
                  <a:ext uri="{FF2B5EF4-FFF2-40B4-BE49-F238E27FC236}">
                    <a16:creationId xmlns:a16="http://schemas.microsoft.com/office/drawing/2014/main" id="{48BC8093-E6DC-4DC8-BF32-2E413934B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" y="1621"/>
                <a:ext cx="288" cy="1394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3" name="AutoShape 60">
                <a:extLst>
                  <a:ext uri="{FF2B5EF4-FFF2-40B4-BE49-F238E27FC236}">
                    <a16:creationId xmlns:a16="http://schemas.microsoft.com/office/drawing/2014/main" id="{FCEE9548-70C5-4E66-8498-D6297306D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753" y="3003"/>
                <a:ext cx="283" cy="34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4" name="Rectangle 61">
                <a:extLst>
                  <a:ext uri="{FF2B5EF4-FFF2-40B4-BE49-F238E27FC236}">
                    <a16:creationId xmlns:a16="http://schemas.microsoft.com/office/drawing/2014/main" id="{360F0498-76F2-4371-A32A-2AD4C4E92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" y="1434"/>
                <a:ext cx="288" cy="1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5" name="AutoShape 62">
                <a:extLst>
                  <a:ext uri="{FF2B5EF4-FFF2-40B4-BE49-F238E27FC236}">
                    <a16:creationId xmlns:a16="http://schemas.microsoft.com/office/drawing/2014/main" id="{FEC9BCD6-A321-4752-B1B7-6672F32C5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18" y="3154"/>
                <a:ext cx="159" cy="19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6" name="Rectangle 63">
                <a:extLst>
                  <a:ext uri="{FF2B5EF4-FFF2-40B4-BE49-F238E27FC236}">
                    <a16:creationId xmlns:a16="http://schemas.microsoft.com/office/drawing/2014/main" id="{3C2702CB-0C96-4421-A438-A49791129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3407"/>
                <a:ext cx="192" cy="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7" name="Rectangle 64">
                <a:extLst>
                  <a:ext uri="{FF2B5EF4-FFF2-40B4-BE49-F238E27FC236}">
                    <a16:creationId xmlns:a16="http://schemas.microsoft.com/office/drawing/2014/main" id="{8D35B467-DA16-4746-B897-22F511B67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3633"/>
                <a:ext cx="192" cy="131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5398" name="Oval 65">
                <a:extLst>
                  <a:ext uri="{FF2B5EF4-FFF2-40B4-BE49-F238E27FC236}">
                    <a16:creationId xmlns:a16="http://schemas.microsoft.com/office/drawing/2014/main" id="{DBFC22FF-44F8-48B7-A6C9-45844F4B8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2" y="3450"/>
                <a:ext cx="56" cy="11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5386" name="Text Box 66">
              <a:extLst>
                <a:ext uri="{FF2B5EF4-FFF2-40B4-BE49-F238E27FC236}">
                  <a16:creationId xmlns:a16="http://schemas.microsoft.com/office/drawing/2014/main" id="{3D58D10A-490B-4F39-ABB1-DF993C9AE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4" y="2461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t</a:t>
              </a:r>
              <a:r>
                <a:rPr lang="en-US" altLang="en-US" sz="2400" b="1" baseline="-2500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5387" name="Rectangle 67">
              <a:extLst>
                <a:ext uri="{FF2B5EF4-FFF2-40B4-BE49-F238E27FC236}">
                  <a16:creationId xmlns:a16="http://schemas.microsoft.com/office/drawing/2014/main" id="{9E59903C-44D5-4600-A806-57A7C93CA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" y="2454"/>
              <a:ext cx="142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8" name="Rectangle 68">
              <a:extLst>
                <a:ext uri="{FF2B5EF4-FFF2-40B4-BE49-F238E27FC236}">
                  <a16:creationId xmlns:a16="http://schemas.microsoft.com/office/drawing/2014/main" id="{2CC22996-6421-4935-A182-25FE399BB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454"/>
              <a:ext cx="142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9" name="Rectangle 69">
              <a:extLst>
                <a:ext uri="{FF2B5EF4-FFF2-40B4-BE49-F238E27FC236}">
                  <a16:creationId xmlns:a16="http://schemas.microsoft.com/office/drawing/2014/main" id="{9FB2EF57-0068-4F73-9244-1DD8D4F63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2454"/>
              <a:ext cx="142" cy="2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90" name="AutoShape 70">
              <a:extLst>
                <a:ext uri="{FF2B5EF4-FFF2-40B4-BE49-F238E27FC236}">
                  <a16:creationId xmlns:a16="http://schemas.microsoft.com/office/drawing/2014/main" id="{B868DA75-C0A9-4787-86C2-4295FDCE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1142"/>
              <a:ext cx="168" cy="1008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91" name="Text Box 71">
              <a:extLst>
                <a:ext uri="{FF2B5EF4-FFF2-40B4-BE49-F238E27FC236}">
                  <a16:creationId xmlns:a16="http://schemas.microsoft.com/office/drawing/2014/main" id="{8E2422E4-D680-446B-874A-4C845D569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" y="1462"/>
              <a:ext cx="77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Stationary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Phase</a:t>
              </a:r>
            </a:p>
          </p:txBody>
        </p:sp>
      </p:grpSp>
      <p:sp>
        <p:nvSpPr>
          <p:cNvPr id="15364" name="Line 72">
            <a:extLst>
              <a:ext uri="{FF2B5EF4-FFF2-40B4-BE49-F238E27FC236}">
                <a16:creationId xmlns:a16="http://schemas.microsoft.com/office/drawing/2014/main" id="{BB24279D-E0FC-4AA2-84E5-A85BB441C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1047750"/>
            <a:ext cx="7013575" cy="0"/>
          </a:xfrm>
          <a:prstGeom prst="line">
            <a:avLst/>
          </a:prstGeom>
          <a:noFill/>
          <a:ln w="76200">
            <a:solidFill>
              <a:schemeClr val="bg1">
                <a:alpha val="50195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AutoShape 73">
            <a:extLst>
              <a:ext uri="{FF2B5EF4-FFF2-40B4-BE49-F238E27FC236}">
                <a16:creationId xmlns:a16="http://schemas.microsoft.com/office/drawing/2014/main" id="{BC73ADA6-0449-45A4-A7B2-C3468108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171575"/>
            <a:ext cx="523875" cy="45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74">
            <a:extLst>
              <a:ext uri="{FF2B5EF4-FFF2-40B4-BE49-F238E27FC236}">
                <a16:creationId xmlns:a16="http://schemas.microsoft.com/office/drawing/2014/main" id="{A095ABAB-8CEC-4716-9525-C8CE347E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1184275"/>
            <a:ext cx="850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Liquid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Phase</a:t>
            </a:r>
          </a:p>
        </p:txBody>
      </p:sp>
      <p:sp>
        <p:nvSpPr>
          <p:cNvPr id="15367" name="Text Box 2">
            <a:extLst>
              <a:ext uri="{FF2B5EF4-FFF2-40B4-BE49-F238E27FC236}">
                <a16:creationId xmlns:a16="http://schemas.microsoft.com/office/drawing/2014/main" id="{B7B6CB55-A1D5-4C06-9CAE-E53157153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477838"/>
            <a:ext cx="653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Protein Fractionation in Solution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3707</Words>
  <Application>Microsoft Office PowerPoint</Application>
  <PresentationFormat>On-screen Show (4:3)</PresentationFormat>
  <Paragraphs>1009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Palatino</vt:lpstr>
      <vt:lpstr>Times New Roman</vt:lpstr>
      <vt:lpstr>Office Theme</vt:lpstr>
      <vt:lpstr>Mass Spectrometry-based Proteomics</vt:lpstr>
      <vt:lpstr>PowerPoint Presentation</vt:lpstr>
      <vt:lpstr>Sample Preparation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Spectrometry-based Proteomics</dc:title>
  <dc:creator>Gafken, Philip R</dc:creator>
  <cp:lastModifiedBy>Gafken, Philip R</cp:lastModifiedBy>
  <cp:revision>13</cp:revision>
  <dcterms:created xsi:type="dcterms:W3CDTF">2022-05-04T20:16:00Z</dcterms:created>
  <dcterms:modified xsi:type="dcterms:W3CDTF">2022-05-10T23:25:28Z</dcterms:modified>
</cp:coreProperties>
</file>